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58"/>
  </p:notesMasterIdLst>
  <p:sldIdLst>
    <p:sldId id="463" r:id="rId3"/>
    <p:sldId id="420" r:id="rId4"/>
    <p:sldId id="369" r:id="rId5"/>
    <p:sldId id="371" r:id="rId6"/>
    <p:sldId id="416" r:id="rId7"/>
    <p:sldId id="288" r:id="rId8"/>
    <p:sldId id="501" r:id="rId9"/>
    <p:sldId id="357" r:id="rId10"/>
    <p:sldId id="481" r:id="rId11"/>
    <p:sldId id="376" r:id="rId12"/>
    <p:sldId id="377" r:id="rId13"/>
    <p:sldId id="503" r:id="rId14"/>
    <p:sldId id="378" r:id="rId15"/>
    <p:sldId id="379" r:id="rId16"/>
    <p:sldId id="380" r:id="rId17"/>
    <p:sldId id="505" r:id="rId18"/>
    <p:sldId id="383" r:id="rId19"/>
    <p:sldId id="440" r:id="rId20"/>
    <p:sldId id="352" r:id="rId21"/>
    <p:sldId id="382" r:id="rId22"/>
    <p:sldId id="502" r:id="rId23"/>
    <p:sldId id="389" r:id="rId24"/>
    <p:sldId id="384" r:id="rId25"/>
    <p:sldId id="385" r:id="rId26"/>
    <p:sldId id="386" r:id="rId27"/>
    <p:sldId id="435" r:id="rId28"/>
    <p:sldId id="387" r:id="rId29"/>
    <p:sldId id="388" r:id="rId30"/>
    <p:sldId id="480" r:id="rId31"/>
    <p:sldId id="484" r:id="rId32"/>
    <p:sldId id="293" r:id="rId33"/>
    <p:sldId id="318" r:id="rId34"/>
    <p:sldId id="347" r:id="rId35"/>
    <p:sldId id="322" r:id="rId36"/>
    <p:sldId id="302" r:id="rId37"/>
    <p:sldId id="303" r:id="rId38"/>
    <p:sldId id="304" r:id="rId39"/>
    <p:sldId id="305" r:id="rId40"/>
    <p:sldId id="327" r:id="rId41"/>
    <p:sldId id="507" r:id="rId42"/>
    <p:sldId id="506" r:id="rId43"/>
    <p:sldId id="329" r:id="rId44"/>
    <p:sldId id="508" r:id="rId45"/>
    <p:sldId id="510" r:id="rId46"/>
    <p:sldId id="331" r:id="rId47"/>
    <p:sldId id="333" r:id="rId48"/>
    <p:sldId id="335" r:id="rId49"/>
    <p:sldId id="509" r:id="rId50"/>
    <p:sldId id="337" r:id="rId51"/>
    <p:sldId id="471" r:id="rId52"/>
    <p:sldId id="339" r:id="rId53"/>
    <p:sldId id="341" r:id="rId54"/>
    <p:sldId id="343" r:id="rId55"/>
    <p:sldId id="345" r:id="rId56"/>
    <p:sldId id="361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2500" userDrawn="1">
          <p15:clr>
            <a:srgbClr val="A4A3A4"/>
          </p15:clr>
        </p15:guide>
        <p15:guide id="6" pos="2162" userDrawn="1">
          <p15:clr>
            <a:srgbClr val="A4A3A4"/>
          </p15:clr>
        </p15:guide>
        <p15:guide id="7" pos="7514" userDrawn="1">
          <p15:clr>
            <a:srgbClr val="A4A3A4"/>
          </p15:clr>
        </p15:guide>
        <p15:guide id="8" orient="horz" pos="2976" userDrawn="1">
          <p15:clr>
            <a:srgbClr val="A4A3A4"/>
          </p15:clr>
        </p15:guide>
        <p15:guide id="9" orient="horz" pos="1933" userDrawn="1">
          <p15:clr>
            <a:srgbClr val="A4A3A4"/>
          </p15:clr>
        </p15:guide>
        <p15:guide id="10" orient="horz" pos="2750" userDrawn="1">
          <p15:clr>
            <a:srgbClr val="A4A3A4"/>
          </p15:clr>
        </p15:guide>
        <p15:guide id="11" orient="horz" pos="32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ннокентий Дементьев" initials="ИД" lastIdx="12" clrIdx="0">
    <p:extLst>
      <p:ext uri="{19B8F6BF-5375-455C-9EA6-DF929625EA0E}">
        <p15:presenceInfo xmlns:p15="http://schemas.microsoft.com/office/powerpoint/2012/main" userId="Иннокентий Дементьев" providerId="None"/>
      </p:ext>
    </p:extLst>
  </p:cmAuthor>
  <p:cmAuthor id="2" name="Фонд президентских грантов" initials="Фпг" lastIdx="3" clrIdx="1">
    <p:extLst>
      <p:ext uri="{19B8F6BF-5375-455C-9EA6-DF929625EA0E}">
        <p15:presenceInfo xmlns:p15="http://schemas.microsoft.com/office/powerpoint/2012/main" userId="Фонд президентских грантов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837"/>
    <a:srgbClr val="7EB180"/>
    <a:srgbClr val="FFF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1" autoAdjust="0"/>
    <p:restoredTop sz="68819" autoAdjust="0"/>
  </p:normalViewPr>
  <p:slideViewPr>
    <p:cSldViewPr snapToGrid="0">
      <p:cViewPr varScale="1">
        <p:scale>
          <a:sx n="65" d="100"/>
          <a:sy n="65" d="100"/>
        </p:scale>
        <p:origin x="711" y="39"/>
      </p:cViewPr>
      <p:guideLst>
        <p:guide orient="horz" pos="2160"/>
        <p:guide pos="551"/>
        <p:guide orient="horz" pos="777"/>
        <p:guide pos="3840"/>
        <p:guide orient="horz" pos="2500"/>
        <p:guide pos="2162"/>
        <p:guide pos="7514"/>
        <p:guide orient="horz" pos="2976"/>
        <p:guide orient="horz" pos="1933"/>
        <p:guide orient="horz" pos="2750"/>
        <p:guide orient="horz" pos="32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F5F02-7995-411B-9A9F-CDCE8C5FA641}" type="datetimeFigureOut">
              <a:rPr lang="ru-RU" smtClean="0"/>
              <a:t>21.07.2018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E2788-D7B2-43C4-9A21-842ABDAFC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0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этом слайде пригласить грантополучателей из Якутии и попросить рассказать про их опыт в доработке заявок.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EE2788-D7B2-43C4-9A21-842ABDAFC4D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251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058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496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70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0706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0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3">
              <a:defRPr/>
            </a:pPr>
            <a:r>
              <a:rPr lang="ru-RU" dirty="0"/>
              <a:t>В 2017 году ожидается увеличение числа проектов-победителей более чем в 2 раза и увеличение суммы грантов более, чем на 60% по сравнению с 2016 годом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566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5135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966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71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3">
              <a:defRPr/>
            </a:pPr>
            <a:r>
              <a:rPr lang="ru-RU" dirty="0"/>
              <a:t>В 2017 году ожидается увеличение числа проектов-победителей более чем в 2 раза и увеличение суммы грантов более, чем на 60% по сравнению с 2016 годом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057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12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566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234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40A9E-08E2-48A4-B529-4C58C66583D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131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4373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40A9E-08E2-48A4-B529-4C58C66583D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309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30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646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E2788-D7B2-43C4-9A21-842ABDAFC4D2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22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40A9E-08E2-48A4-B529-4C58C66583D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386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40A9E-08E2-48A4-B529-4C58C66583D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81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35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356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637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415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3">
              <a:defRPr/>
            </a:pPr>
            <a:r>
              <a:rPr lang="ru-RU" dirty="0"/>
              <a:t>В 2017 году ожидается увеличение числа проектов-победителей более чем в 2 раза и увеличение суммы грантов более, чем на 60% по сравнению с 2016 годом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40A9E-08E2-48A4-B529-4C58C66583DD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92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5.svg"/><Relationship Id="rId7" Type="http://schemas.openxmlformats.org/officeDocument/2006/relationships/image" Target="../media/image7.svg"/><Relationship Id="rId12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9.svg"/><Relationship Id="rId5" Type="http://schemas.openxmlformats.org/officeDocument/2006/relationships/image" Target="../media/image5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sv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sv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5.svg"/><Relationship Id="rId7" Type="http://schemas.openxmlformats.org/officeDocument/2006/relationships/image" Target="../media/image7.svg"/><Relationship Id="rId12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9.svg"/><Relationship Id="rId5" Type="http://schemas.openxmlformats.org/officeDocument/2006/relationships/image" Target="../media/image5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0A4463-6CBA-4D2F-A9F0-99D808687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54933" y="1972960"/>
            <a:ext cx="4757625" cy="35617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10FA9-71B5-4D07-913D-03EF07C43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638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07EE8-3F21-4405-B49C-0CCE87A99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13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3C3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172E6-64C3-44D3-9B97-55A03686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3425" y="6356350"/>
            <a:ext cx="91948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8BC56BF-8801-4914-868D-4EEDAAF1C409}" type="datetime1">
              <a:rPr lang="ru-RU" smtClean="0"/>
              <a:t>21.07.2018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668FE-6C91-4D6F-B542-07D91E514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18FA3D-B7C7-4D0D-BA32-6ED61A7107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4CB7D-EACE-4323-9EBE-AA5FF461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105A9-B555-4EF6-BF5B-6BF9EFEA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2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97B3D-FA1E-46EF-BD9F-56239301C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5B733-1EC7-4698-B8B7-F0D759161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A15AA2-C5D3-4B82-9D43-EDA783785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A3E2AA-EFBF-48A0-83AA-0A998E310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F0B5-CFE3-4F34-93E9-A46EFA49AC6D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6CB2D5-6C42-4B01-873B-27A8464AB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DCFBB3-76D8-4668-B691-02639E6D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2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1D904-D5E6-4B3C-A384-6B291FBC2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55D4A5-8829-4A61-8D31-A93236E6C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255AD1-6C4B-4369-9CEF-B1C4D0930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EF121C-6D1C-4526-8EBF-D57EB6AF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F231-3322-4EE5-90B5-E0EB984F266E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3A0093-4648-49DF-A0F4-895657FB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284054-0605-4659-ADFD-D3C08C13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474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6169B-6F32-4DBF-9D47-65E207C8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B7F4A8-437B-422D-8EAC-FF6387384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800100" y="3382797"/>
            <a:ext cx="10591800" cy="49278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3404C6-5D84-4532-A677-013417909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AEDA3-5344-4A7C-9EFA-064E11AC9E92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72FDF-ADAB-4565-AE47-F1514BFB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DEBF6B-69B1-4B7E-A751-7CDBA517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65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DA79F9-3165-4AE2-BB7C-ADD69A1E1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A6A27-0161-4A3C-8583-6DCFC72FA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177B6-5940-4C95-ABD9-3C7A9EB9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3C8E7-3A9C-44B9-BF41-171F1BD4A437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BE8764-C1EE-4CEF-AFAB-9D8A06402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101DB2-765B-4A5B-B904-55A02CD1E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603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ажн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45DEEC9-EFFA-4941-BA54-C222A4A09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54933" y="1972960"/>
            <a:ext cx="4757625" cy="3561718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1B487A4-5421-4F09-BC7E-A7EBE40AE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0019"/>
            <a:ext cx="9144000" cy="2387600"/>
          </a:xfrm>
        </p:spPr>
        <p:txBody>
          <a:bodyPr anchor="ctr"/>
          <a:lstStyle>
            <a:lvl1pPr algn="l">
              <a:defRPr sz="4800">
                <a:solidFill>
                  <a:srgbClr val="624E3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127D67F-AF17-4278-9410-45591C1A8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159C6BC-0685-44A6-9CC2-9A7C0FB0A5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16" name="Дата 3">
            <a:extLst>
              <a:ext uri="{FF2B5EF4-FFF2-40B4-BE49-F238E27FC236}">
                <a16:creationId xmlns:a16="http://schemas.microsoft.com/office/drawing/2014/main" id="{BD57A3EE-F2FE-4E67-9AF3-67E002BF6F44}"/>
              </a:ext>
            </a:extLst>
          </p:cNvPr>
          <p:cNvSpPr txBox="1">
            <a:spLocks/>
          </p:cNvSpPr>
          <p:nvPr/>
        </p:nvSpPr>
        <p:spPr>
          <a:xfrm>
            <a:off x="157030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президентскиегранты.рф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D75578C-C214-4305-8589-B1857F3F463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969367B-DF87-4B6C-AAB4-5C44F5A56770}"/>
              </a:ext>
            </a:extLst>
          </p:cNvPr>
          <p:cNvCxnSpPr>
            <a:cxnSpLocks/>
          </p:cNvCxnSpPr>
          <p:nvPr/>
        </p:nvCxnSpPr>
        <p:spPr>
          <a:xfrm flipH="1">
            <a:off x="3418626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79AFA41-353F-4A60-AD3A-1C29208C52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6583" y="5534678"/>
            <a:ext cx="499618" cy="3740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A3E76FD-01FB-4FC2-8CB5-F258E123F2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74201" y="1579563"/>
            <a:ext cx="759038" cy="56824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7694E13-CB2A-49D5-9627-D77E2D2C66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39572" y="4200371"/>
            <a:ext cx="1203185" cy="9007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31FC65-9593-4A39-A464-7BC013181BB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74421" y="472341"/>
            <a:ext cx="1835167" cy="137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0A4463-6CBA-4D2F-A9F0-99D808687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54933" y="1972960"/>
            <a:ext cx="4757625" cy="35617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10FA9-71B5-4D07-913D-03EF07C43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638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07EE8-3F21-4405-B49C-0CCE87A99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13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3C3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172E6-64C3-44D3-9B97-55A03686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3425" y="6356350"/>
            <a:ext cx="91948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9B713D-8DBB-4336-954A-68676F9624E8}" type="datetime1">
              <a:rPr lang="ru-RU" smtClean="0"/>
              <a:t>21.07.2018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668FE-6C91-4D6F-B542-07D91E514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18FA3D-B7C7-4D0D-BA32-6ED61A7107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4CB7D-EACE-4323-9EBE-AA5FF461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105A9-B555-4EF6-BF5B-6BF9EFEA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7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10FA9-71B5-4D07-913D-03EF07C43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638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07EE8-3F21-4405-B49C-0CCE87A99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13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3C3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172E6-64C3-44D3-9B97-55A03686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3425" y="6356350"/>
            <a:ext cx="91948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CD8703-8747-47B7-9373-09B31BD50C35}" type="datetime1">
              <a:rPr lang="ru-RU" smtClean="0"/>
              <a:t>21.07.2018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668FE-6C91-4D6F-B542-07D91E514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18FA3D-B7C7-4D0D-BA32-6ED61A710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4CB7D-EACE-4323-9EBE-AA5FF461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105A9-B555-4EF6-BF5B-6BF9EFEA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0653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1B60F097-D3E5-4A3E-AA31-E4BAEC1530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6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1B60F097-D3E5-4A3E-AA31-E4BAEC1530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6E431C-BE07-4104-9D93-22C027683960}"/>
              </a:ext>
            </a:extLst>
          </p:cNvPr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C38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B5C81-5183-457D-9F4E-493A227F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8"/>
            <a:ext cx="8895080" cy="815027"/>
          </a:xfrm>
        </p:spPr>
        <p:txBody>
          <a:bodyPr/>
          <a:lstStyle>
            <a:lvl1pPr>
              <a:defRPr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F6A1C5-C855-4497-8C76-1BC4C6526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287779"/>
            <a:ext cx="10591800" cy="4927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3C3837"/>
                </a:solidFill>
              </a:defRPr>
            </a:lvl1pPr>
            <a:lvl2pPr marL="0" indent="0">
              <a:buNone/>
              <a:defRPr sz="1800">
                <a:solidFill>
                  <a:srgbClr val="3C3837"/>
                </a:solidFill>
              </a:defRPr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68B984-B8BC-457F-A473-7434AAEC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65161" y="6356350"/>
            <a:ext cx="919480" cy="365125"/>
          </a:xfrm>
        </p:spPr>
        <p:txBody>
          <a:bodyPr/>
          <a:lstStyle/>
          <a:p>
            <a:fld id="{03541551-563F-43EF-88A0-DE3ADB17D011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43AF95-7510-45C3-A7FA-6F8C2032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3240" y="6365875"/>
            <a:ext cx="769620" cy="365125"/>
          </a:xfrm>
        </p:spPr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FD4BC2-D38D-4056-80AF-0E04701B0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39" y="230188"/>
            <a:ext cx="1751829" cy="592927"/>
          </a:xfrm>
          <a:prstGeom prst="rect">
            <a:avLst/>
          </a:prstGeom>
        </p:spPr>
      </p:pic>
      <p:sp>
        <p:nvSpPr>
          <p:cNvPr id="10" name="Дата 3">
            <a:extLst>
              <a:ext uri="{FF2B5EF4-FFF2-40B4-BE49-F238E27FC236}">
                <a16:creationId xmlns:a16="http://schemas.microsoft.com/office/drawing/2014/main" id="{0774C3F4-8780-401B-B201-6971EF814FF2}"/>
              </a:ext>
            </a:extLst>
          </p:cNvPr>
          <p:cNvSpPr txBox="1">
            <a:spLocks/>
          </p:cNvSpPr>
          <p:nvPr/>
        </p:nvSpPr>
        <p:spPr>
          <a:xfrm>
            <a:off x="75819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президентскиегранты.рф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D75797-3F77-43A5-8941-400D40F31F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43944" y="261663"/>
            <a:ext cx="673736" cy="725562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60E5CBB-9E08-4F8E-A16F-45B2B3EC2CB8}"/>
              </a:ext>
            </a:extLst>
          </p:cNvPr>
          <p:cNvCxnSpPr>
            <a:cxnSpLocks/>
          </p:cNvCxnSpPr>
          <p:nvPr/>
        </p:nvCxnSpPr>
        <p:spPr>
          <a:xfrm flipH="1">
            <a:off x="2595561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673258-733F-455E-987E-A1BFE88F0A2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454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1B60F097-D3E5-4A3E-AA31-E4BAEC1530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1B60F097-D3E5-4A3E-AA31-E4BAEC1530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6E431C-BE07-4104-9D93-22C027683960}"/>
              </a:ext>
            </a:extLst>
          </p:cNvPr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C38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F6A1C5-C855-4497-8C76-1BC4C6526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287779"/>
            <a:ext cx="10591800" cy="4927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3C3837"/>
                </a:solidFill>
              </a:defRPr>
            </a:lvl1pPr>
            <a:lvl2pPr marL="0" indent="0">
              <a:buNone/>
              <a:defRPr sz="1800">
                <a:solidFill>
                  <a:srgbClr val="3C3837"/>
                </a:solidFill>
              </a:defRPr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68B984-B8BC-457F-A473-7434AAEC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65161" y="6356350"/>
            <a:ext cx="919480" cy="365125"/>
          </a:xfrm>
        </p:spPr>
        <p:txBody>
          <a:bodyPr/>
          <a:lstStyle/>
          <a:p>
            <a:fld id="{88A888C7-7C79-4C89-827D-9C90180E0960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43AF95-7510-45C3-A7FA-6F8C2032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3240" y="6365875"/>
            <a:ext cx="769620" cy="365125"/>
          </a:xfrm>
        </p:spPr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FD4BC2-D38D-4056-80AF-0E04701B0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39" y="230188"/>
            <a:ext cx="1751829" cy="592927"/>
          </a:xfrm>
          <a:prstGeom prst="rect">
            <a:avLst/>
          </a:prstGeom>
        </p:spPr>
      </p:pic>
      <p:sp>
        <p:nvSpPr>
          <p:cNvPr id="10" name="Дата 3">
            <a:extLst>
              <a:ext uri="{FF2B5EF4-FFF2-40B4-BE49-F238E27FC236}">
                <a16:creationId xmlns:a16="http://schemas.microsoft.com/office/drawing/2014/main" id="{0774C3F4-8780-401B-B201-6971EF814FF2}"/>
              </a:ext>
            </a:extLst>
          </p:cNvPr>
          <p:cNvSpPr txBox="1">
            <a:spLocks/>
          </p:cNvSpPr>
          <p:nvPr/>
        </p:nvSpPr>
        <p:spPr>
          <a:xfrm>
            <a:off x="75819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президентскиегранты.рф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60E5CBB-9E08-4F8E-A16F-45B2B3EC2CB8}"/>
              </a:ext>
            </a:extLst>
          </p:cNvPr>
          <p:cNvCxnSpPr>
            <a:cxnSpLocks/>
          </p:cNvCxnSpPr>
          <p:nvPr/>
        </p:nvCxnSpPr>
        <p:spPr>
          <a:xfrm flipH="1">
            <a:off x="2595561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673258-733F-455E-987E-A1BFE88F0A2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013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жн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45DEEC9-EFFA-4941-BA54-C222A4A09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54933" y="1972960"/>
            <a:ext cx="4757625" cy="3561718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1B487A4-5421-4F09-BC7E-A7EBE40AE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0019"/>
            <a:ext cx="9144000" cy="2387600"/>
          </a:xfrm>
        </p:spPr>
        <p:txBody>
          <a:bodyPr anchor="ctr"/>
          <a:lstStyle>
            <a:lvl1pPr algn="l">
              <a:defRPr sz="4800">
                <a:solidFill>
                  <a:srgbClr val="624E3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127D67F-AF17-4278-9410-45591C1A8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159C6BC-0685-44A6-9CC2-9A7C0FB0A5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16" name="Дата 3">
            <a:extLst>
              <a:ext uri="{FF2B5EF4-FFF2-40B4-BE49-F238E27FC236}">
                <a16:creationId xmlns:a16="http://schemas.microsoft.com/office/drawing/2014/main" id="{BD57A3EE-F2FE-4E67-9AF3-67E002BF6F44}"/>
              </a:ext>
            </a:extLst>
          </p:cNvPr>
          <p:cNvSpPr txBox="1">
            <a:spLocks/>
          </p:cNvSpPr>
          <p:nvPr/>
        </p:nvSpPr>
        <p:spPr>
          <a:xfrm>
            <a:off x="157030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президентскиегранты.рф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D75578C-C214-4305-8589-B1857F3F463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969367B-DF87-4B6C-AAB4-5C44F5A56770}"/>
              </a:ext>
            </a:extLst>
          </p:cNvPr>
          <p:cNvCxnSpPr>
            <a:cxnSpLocks/>
          </p:cNvCxnSpPr>
          <p:nvPr/>
        </p:nvCxnSpPr>
        <p:spPr>
          <a:xfrm flipH="1">
            <a:off x="3418626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79AFA41-353F-4A60-AD3A-1C29208C52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76583" y="5534678"/>
            <a:ext cx="499618" cy="3740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A3E76FD-01FB-4FC2-8CB5-F258E123F2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74201" y="1579563"/>
            <a:ext cx="759038" cy="56824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7694E13-CB2A-49D5-9627-D77E2D2C66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39572" y="4200371"/>
            <a:ext cx="1203185" cy="9007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31FC65-9593-4A39-A464-7BC013181BB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74421" y="472341"/>
            <a:ext cx="1835167" cy="137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6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10FA9-71B5-4D07-913D-03EF07C43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638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07EE8-3F21-4405-B49C-0CCE87A99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13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3C3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172E6-64C3-44D3-9B97-55A03686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3425" y="6356350"/>
            <a:ext cx="91948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E5F181-B446-465C-9159-F2CB217E5535}" type="datetime1">
              <a:rPr lang="ru-RU" smtClean="0"/>
              <a:t>21.07.2018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668FE-6C91-4D6F-B542-07D91E514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18FA3D-B7C7-4D0D-BA32-6ED61A710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4CB7D-EACE-4323-9EBE-AA5FF461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105A9-B555-4EF6-BF5B-6BF9EFEA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8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58CD6-363A-4057-A543-2B8F4DCB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E2491D-61B6-4C50-87FE-457F9A9ED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9C408-6D8B-427A-8F4B-D9A3A54D9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3BE-2C49-4D25-90C7-4B1A8660EC9F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7F017-7C33-4A89-A9DB-253780D1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3BC00A-A628-4E96-9381-31CC7446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071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56635-26B9-49D9-9A6A-EC10F1773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E73DF4-2588-401E-BC48-BA1E39B93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5CEC3D-15F8-4E85-B644-AD1CFE101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02690A-B364-4DCD-B0ED-CDC41E78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6058D-E2EC-41BB-A835-8DA8E84D22A0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FE99B-9235-4447-8513-E6CA594E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9817E-26F2-4574-ACFD-16E3928B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07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63E06-1674-404F-8F72-C155E4BE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9838C1-61D5-411F-B39E-A525D77E3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8EFD6B-7437-4B56-9CBB-4E844AFD7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9FEC83-8951-46C5-83D1-6AEB2D07D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347824-695E-4236-B297-6A07BDAEB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DD618B-E6E7-46BB-8E23-EC74AA5C2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4BCB9-76C6-4895-993C-4761D2E39BBE}" type="datetime1">
              <a:rPr lang="ru-RU" smtClean="0"/>
              <a:t>21.07.2018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1C8998-4FB9-4C0B-839A-FFB16191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C8DD91-3BB8-4322-B819-E81FC269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64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AB261-ECFB-4D2F-8371-CB5C2DB1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16C4AA-C715-4E06-AF99-2BA0DD7D3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70CD-2E6F-4368-B3EA-0571B77B98A3}" type="datetime1">
              <a:rPr lang="ru-RU" smtClean="0"/>
              <a:t>21.07.2018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964D4D-C66C-48D1-BFC8-9CC3C3C7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9A009F-932B-416F-832A-C77B9996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7775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BE02F3F5-4467-48AA-BFD2-E186C0573EC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4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BE02F3F5-4467-48AA-BFD2-E186C0573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Дата 1">
            <a:extLst>
              <a:ext uri="{FF2B5EF4-FFF2-40B4-BE49-F238E27FC236}">
                <a16:creationId xmlns:a16="http://schemas.microsoft.com/office/drawing/2014/main" id="{A956AEFE-8B07-4C33-A499-51CCFA24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9EC1-F677-4EDA-8BB8-1E927F1AC8FC}" type="datetime1">
              <a:rPr lang="ru-RU" smtClean="0"/>
              <a:t>21.07.2018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F59D3A-F536-4FD0-9EF6-865F5F52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4A663B-D285-4744-9775-A7EA5ADB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902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97B3D-FA1E-46EF-BD9F-56239301C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5B733-1EC7-4698-B8B7-F0D759161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A15AA2-C5D3-4B82-9D43-EDA783785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A3E2AA-EFBF-48A0-83AA-0A998E310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65141-D039-4F0C-A9C3-B36D4EE378D9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6CB2D5-6C42-4B01-873B-27A8464AB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DCFBB3-76D8-4668-B691-02639E6D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51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1D904-D5E6-4B3C-A384-6B291FBC2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55D4A5-8829-4A61-8D31-A93236E6C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255AD1-6C4B-4369-9CEF-B1C4D0930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EF121C-6D1C-4526-8EBF-D57EB6AF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B66A-AC99-401A-93C2-6D71373241E9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3A0093-4648-49DF-A0F4-895657FB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284054-0605-4659-ADFD-D3C08C13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10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6169B-6F32-4DBF-9D47-65E207C8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B7F4A8-437B-422D-8EAC-FF6387384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800100" y="3382797"/>
            <a:ext cx="10591800" cy="49278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3404C6-5D84-4532-A677-013417909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7BBD-45E3-4C37-8DE3-CDF730F973E9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72FDF-ADAB-4565-AE47-F1514BFB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DEBF6B-69B1-4B7E-A751-7CDBA517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633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DA79F9-3165-4AE2-BB7C-ADD69A1E1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A6A27-0161-4A3C-8583-6DCFC72FA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177B6-5940-4C95-ABD9-3C7A9EB9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C5EA-8130-4601-8169-411866473B40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BE8764-C1EE-4CEF-AFAB-9D8A06402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101DB2-765B-4A5B-B904-55A02CD1E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7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1B60F097-D3E5-4A3E-AA31-E4BAEC1530A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4817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1B60F097-D3E5-4A3E-AA31-E4BAEC1530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6E431C-BE07-4104-9D93-22C027683960}"/>
              </a:ext>
            </a:extLst>
          </p:cNvPr>
          <p:cNvSpPr/>
          <p:nvPr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C38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B5C81-5183-457D-9F4E-493A227F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8"/>
            <a:ext cx="8895080" cy="815027"/>
          </a:xfrm>
        </p:spPr>
        <p:txBody>
          <a:bodyPr/>
          <a:lstStyle>
            <a:lvl1pPr>
              <a:defRPr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F6A1C5-C855-4497-8C76-1BC4C6526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287779"/>
            <a:ext cx="10591800" cy="4927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3C3837"/>
                </a:solidFill>
              </a:defRPr>
            </a:lvl1pPr>
            <a:lvl2pPr marL="0" indent="0">
              <a:buNone/>
              <a:defRPr sz="1800">
                <a:solidFill>
                  <a:srgbClr val="3C3837"/>
                </a:solidFill>
              </a:defRPr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68B984-B8BC-457F-A473-7434AAEC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65161" y="6356350"/>
            <a:ext cx="919480" cy="365125"/>
          </a:xfrm>
        </p:spPr>
        <p:txBody>
          <a:bodyPr/>
          <a:lstStyle/>
          <a:p>
            <a:fld id="{062E4670-E2E9-4156-90E1-138B956A219C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43AF95-7510-45C3-A7FA-6F8C2032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3240" y="6365875"/>
            <a:ext cx="769620" cy="365125"/>
          </a:xfrm>
        </p:spPr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FD4BC2-D38D-4056-80AF-0E04701B0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39" y="230188"/>
            <a:ext cx="1751829" cy="592927"/>
          </a:xfrm>
          <a:prstGeom prst="rect">
            <a:avLst/>
          </a:prstGeom>
        </p:spPr>
      </p:pic>
      <p:sp>
        <p:nvSpPr>
          <p:cNvPr id="10" name="Дата 3">
            <a:extLst>
              <a:ext uri="{FF2B5EF4-FFF2-40B4-BE49-F238E27FC236}">
                <a16:creationId xmlns:a16="http://schemas.microsoft.com/office/drawing/2014/main" id="{0774C3F4-8780-401B-B201-6971EF814FF2}"/>
              </a:ext>
            </a:extLst>
          </p:cNvPr>
          <p:cNvSpPr txBox="1">
            <a:spLocks/>
          </p:cNvSpPr>
          <p:nvPr/>
        </p:nvSpPr>
        <p:spPr>
          <a:xfrm>
            <a:off x="75819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президентскиегранты.рф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D75797-3F77-43A5-8941-400D40F31F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43944" y="261663"/>
            <a:ext cx="673736" cy="725562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60E5CBB-9E08-4F8E-A16F-45B2B3EC2CB8}"/>
              </a:ext>
            </a:extLst>
          </p:cNvPr>
          <p:cNvCxnSpPr>
            <a:cxnSpLocks/>
          </p:cNvCxnSpPr>
          <p:nvPr/>
        </p:nvCxnSpPr>
        <p:spPr>
          <a:xfrm flipH="1">
            <a:off x="2595561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673258-733F-455E-987E-A1BFE88F0A2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48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жн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2234-478A-4650-94EC-BDEC660A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075C6AF-578C-496E-A9D9-C9687411D52A}"/>
              </a:ext>
            </a:extLst>
          </p:cNvPr>
          <p:cNvGrpSpPr/>
          <p:nvPr/>
        </p:nvGrpSpPr>
        <p:grpSpPr>
          <a:xfrm>
            <a:off x="-29298" y="1729010"/>
            <a:ext cx="5637862" cy="4078065"/>
            <a:chOff x="8003005" y="2278285"/>
            <a:chExt cx="3350796" cy="2423750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916BAA0A-2B48-46A2-A028-1249433F0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3005" y="2623978"/>
              <a:ext cx="2542490" cy="1903394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DB31FC65-9593-4A39-A464-7BC013181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16237" y="2278285"/>
              <a:ext cx="3237564" cy="2423750"/>
            </a:xfrm>
            <a:prstGeom prst="rect">
              <a:avLst/>
            </a:prstGeom>
          </p:spPr>
        </p:pic>
      </p:grp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1B487A4-5421-4F09-BC7E-A7EBE40AE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1638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624E3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id="{942DA5EE-82C9-4312-8AD3-F9308D4F5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13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3C3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127D67F-AF17-4278-9410-45591C1A8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4602" y="472341"/>
            <a:ext cx="2635970" cy="89217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159C6BC-0685-44A6-9CC2-9A7C0FB0A5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3786" y="1"/>
            <a:ext cx="4891605" cy="6869716"/>
          </a:xfrm>
          <a:prstGeom prst="rect">
            <a:avLst/>
          </a:prstGeom>
        </p:spPr>
      </p:pic>
      <p:sp>
        <p:nvSpPr>
          <p:cNvPr id="15" name="Дата 3">
            <a:extLst>
              <a:ext uri="{FF2B5EF4-FFF2-40B4-BE49-F238E27FC236}">
                <a16:creationId xmlns:a16="http://schemas.microsoft.com/office/drawing/2014/main" id="{AAF326D0-7D65-4AFE-A1A9-5F02B97FCAE0}"/>
              </a:ext>
            </a:extLst>
          </p:cNvPr>
          <p:cNvSpPr txBox="1">
            <a:spLocks/>
          </p:cNvSpPr>
          <p:nvPr/>
        </p:nvSpPr>
        <p:spPr>
          <a:xfrm>
            <a:off x="3477271" y="6356350"/>
            <a:ext cx="919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30B55F-B006-41B9-895C-D5CEB925C372}" type="datetime1">
              <a:rPr lang="ru-RU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21.07.2018</a:t>
            </a:fld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Дата 3">
            <a:extLst>
              <a:ext uri="{FF2B5EF4-FFF2-40B4-BE49-F238E27FC236}">
                <a16:creationId xmlns:a16="http://schemas.microsoft.com/office/drawing/2014/main" id="{BD57A3EE-F2FE-4E67-9AF3-67E002BF6F44}"/>
              </a:ext>
            </a:extLst>
          </p:cNvPr>
          <p:cNvSpPr txBox="1">
            <a:spLocks/>
          </p:cNvSpPr>
          <p:nvPr/>
        </p:nvSpPr>
        <p:spPr>
          <a:xfrm>
            <a:off x="1570300" y="6356350"/>
            <a:ext cx="276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C2A17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президентскиегранты.рф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D75578C-C214-4305-8589-B1857F3F4637}"/>
              </a:ext>
            </a:extLst>
          </p:cNvPr>
          <p:cNvCxnSpPr>
            <a:cxnSpLocks/>
          </p:cNvCxnSpPr>
          <p:nvPr/>
        </p:nvCxnSpPr>
        <p:spPr>
          <a:xfrm flipH="1">
            <a:off x="11457785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969367B-DF87-4B6C-AAB4-5C44F5A56770}"/>
              </a:ext>
            </a:extLst>
          </p:cNvPr>
          <p:cNvCxnSpPr>
            <a:cxnSpLocks/>
          </p:cNvCxnSpPr>
          <p:nvPr/>
        </p:nvCxnSpPr>
        <p:spPr>
          <a:xfrm flipH="1">
            <a:off x="3418626" y="6488585"/>
            <a:ext cx="38894" cy="124146"/>
          </a:xfrm>
          <a:prstGeom prst="line">
            <a:avLst/>
          </a:prstGeom>
          <a:ln w="63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59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58CD6-363A-4057-A543-2B8F4DCB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E2491D-61B6-4C50-87FE-457F9A9ED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9C408-6D8B-427A-8F4B-D9A3A54D9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CE8C-35D5-49E3-8F2D-0B1835183008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67F017-7C33-4A89-A9DB-253780D1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3BC00A-A628-4E96-9381-31CC7446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422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56635-26B9-49D9-9A6A-EC10F1773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E73DF4-2588-401E-BC48-BA1E39B93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5CEC3D-15F8-4E85-B644-AD1CFE101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02690A-B364-4DCD-B0ED-CDC41E78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3367-8B9C-4E72-8FD6-2C15EE92F5EF}" type="datetime1">
              <a:rPr lang="ru-RU" smtClean="0"/>
              <a:t>21.07.2018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FE99B-9235-4447-8513-E6CA594E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9817E-26F2-4574-ACFD-16E3928B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39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63E06-1674-404F-8F72-C155E4BE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9838C1-61D5-411F-B39E-A525D77E3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8EFD6B-7437-4B56-9CBB-4E844AFD7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F9FEC83-8951-46C5-83D1-6AEB2D07D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347824-695E-4236-B297-6A07BDAEB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DD618B-E6E7-46BB-8E23-EC74AA5C2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8EE8B-898F-4A56-9297-91B536FD3D4A}" type="datetime1">
              <a:rPr lang="ru-RU" smtClean="0"/>
              <a:t>21.07.2018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1C8998-4FB9-4C0B-839A-FFB16191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C8DD91-3BB8-4322-B819-E81FC269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2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AB261-ECFB-4D2F-8371-CB5C2DB1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16C4AA-C715-4E06-AF99-2BA0DD7D3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5CBF-F5C8-4979-A9DD-4E52A35E38CA}" type="datetime1">
              <a:rPr lang="ru-RU" smtClean="0"/>
              <a:t>21.07.2018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964D4D-C66C-48D1-BFC8-9CC3C3C7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9A009F-932B-416F-832A-C77B9996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5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BE02F3F5-4467-48AA-BFD2-E186C0573EC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15736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4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BE02F3F5-4467-48AA-BFD2-E186C0573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Дата 1">
            <a:extLst>
              <a:ext uri="{FF2B5EF4-FFF2-40B4-BE49-F238E27FC236}">
                <a16:creationId xmlns:a16="http://schemas.microsoft.com/office/drawing/2014/main" id="{A956AEFE-8B07-4C33-A499-51CCFA24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7A7C-ACD1-4A73-A54E-69A28608670B}" type="datetime1">
              <a:rPr lang="ru-RU" smtClean="0"/>
              <a:t>21.07.2018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F59D3A-F536-4FD0-9EF6-865F5F524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4A663B-D285-4744-9775-A7EA5ADB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8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oleObject" Target="../embeddings/oleObject4.bin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16.xml"/><Relationship Id="rId16" Type="http://schemas.openxmlformats.org/officeDocument/2006/relationships/vmlDrawing" Target="../drawings/vmlDrawing4.v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85958B84-B196-45B8-99D6-40543AD83C07}"/>
              </a:ext>
            </a:extLst>
          </p:cNvPr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612922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" name="think-cell Slide" r:id="rId18" imgW="395" imgH="396" progId="TCLayout.ActiveDocument.1">
                  <p:embed/>
                </p:oleObj>
              </mc:Choice>
              <mc:Fallback>
                <p:oleObj name="think-cell Slide" r:id="rId18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85958B84-B196-45B8-99D6-40543AD83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Дата 3">
            <a:extLst>
              <a:ext uri="{FF2B5EF4-FFF2-40B4-BE49-F238E27FC236}">
                <a16:creationId xmlns:a16="http://schemas.microsoft.com/office/drawing/2014/main" id="{B2F0F9B9-BA6D-4FB8-87EA-F482D7E90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6760" y="6356350"/>
            <a:ext cx="919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2A171"/>
                </a:solidFill>
              </a:defRPr>
            </a:lvl1pPr>
          </a:lstStyle>
          <a:p>
            <a:fld id="{26B7B772-2571-4836-9D89-2C1E954CE8BA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36350F-BD8C-44D0-A41E-ABB907643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540" y="6356350"/>
            <a:ext cx="6995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2A17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094CD5-3A6E-41D0-B402-372A47739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3240" y="6356350"/>
            <a:ext cx="769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2A171"/>
                </a:solidFill>
              </a:defRPr>
            </a:lvl1pPr>
          </a:lstStyle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272C3-5B3F-44C0-B244-DC320338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60333"/>
            <a:ext cx="8895080" cy="815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4C7BB33F-766F-4246-B936-7EC1296D2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760" y="1276205"/>
            <a:ext cx="10607040" cy="4927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3707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89" r:id="rId14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85958B84-B196-45B8-99D6-40543AD83C07}"/>
              </a:ext>
            </a:extLst>
          </p:cNvPr>
          <p:cNvGraphicFramePr>
            <a:graphicFrameLocks noChangeAspect="1"/>
          </p:cNvGraphicFramePr>
          <p:nvPr>
            <p:custDataLst>
              <p:tags r:id="rId17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" name="think-cell Slide" r:id="rId18" imgW="395" imgH="396" progId="TCLayout.ActiveDocument.1">
                  <p:embed/>
                </p:oleObj>
              </mc:Choice>
              <mc:Fallback>
                <p:oleObj name="think-cell Slide" r:id="rId18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85958B84-B196-45B8-99D6-40543AD83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Дата 3">
            <a:extLst>
              <a:ext uri="{FF2B5EF4-FFF2-40B4-BE49-F238E27FC236}">
                <a16:creationId xmlns:a16="http://schemas.microsoft.com/office/drawing/2014/main" id="{B2F0F9B9-BA6D-4FB8-87EA-F482D7E90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6760" y="6356350"/>
            <a:ext cx="919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2A171"/>
                </a:solidFill>
              </a:defRPr>
            </a:lvl1pPr>
          </a:lstStyle>
          <a:p>
            <a:fld id="{5C8ED78E-35AB-4416-BE53-0F28BA58F042}" type="datetime1">
              <a:rPr lang="ru-RU" smtClean="0"/>
              <a:t>21.07.2018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36350F-BD8C-44D0-A41E-ABB907643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540" y="6356350"/>
            <a:ext cx="6995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2A17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094CD5-3A6E-41D0-B402-372A47739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3240" y="6356350"/>
            <a:ext cx="769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2A171"/>
                </a:solidFill>
              </a:defRPr>
            </a:lvl1pPr>
          </a:lstStyle>
          <a:p>
            <a:fld id="{E2088F5A-F340-42BF-9607-A6E5756FC3A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272C3-5B3F-44C0-B244-DC320338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60333"/>
            <a:ext cx="8895080" cy="815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:a16="http://schemas.microsoft.com/office/drawing/2014/main" id="{4C7BB33F-766F-4246-B936-7EC1296D2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760" y="1276205"/>
            <a:ext cx="10607040" cy="4927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888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10.bin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7.xml"/><Relationship Id="rId7" Type="http://schemas.openxmlformats.org/officeDocument/2006/relationships/oleObject" Target="../embeddings/oleObject11.bin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56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58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4.png"/><Relationship Id="rId12" Type="http://schemas.openxmlformats.org/officeDocument/2006/relationships/image" Target="../media/image63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11" Type="http://schemas.openxmlformats.org/officeDocument/2006/relationships/image" Target="../media/image62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61.sv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64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7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75.sv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0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2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3.png"/><Relationship Id="rId2" Type="http://schemas.openxmlformats.org/officeDocument/2006/relationships/tags" Target="../tags/tag2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65.sv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40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67.svg"/><Relationship Id="rId4" Type="http://schemas.openxmlformats.org/officeDocument/2006/relationships/image" Target="../media/image41.svg"/><Relationship Id="rId9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6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9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abSs0S6d9xo&amp;list=PL01GEBvFh6jbLas44Q0ZIAO2CXJQiqBZ-" TargetMode="External"/><Relationship Id="rId3" Type="http://schemas.openxmlformats.org/officeDocument/2006/relationships/image" Target="../media/image94.png"/><Relationship Id="rId7" Type="http://schemas.openxmlformats.org/officeDocument/2006/relationships/hyperlink" Target="https://&#1087;&#1088;&#1077;&#1079;&#1080;&#1076;&#1077;&#1085;&#1090;&#1089;&#1082;&#1080;&#1077;&#1075;&#1088;&#1072;&#1085;&#1090;&#1099;.&#1088;&#1092;/Content/files/&#1048;&#1085;&#1089;&#1090;&#1088;&#1091;&#1082;&#1094;&#1080;&#1103;%20&#1087;&#1086;%20&#1087;&#1086;&#1076;&#1075;&#1086;&#1090;&#1086;&#1074;&#1082;&#1077;%20&#1076;&#1086;&#1082;&#1091;&#1084;&#1077;&#1085;&#1090;&#1086;&#1074;%20&#1085;&#1072;%20&#1082;&#1086;&#1085;&#1082;&#1091;&#1088;&#1089;%202017-2-v2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svg"/><Relationship Id="rId11" Type="http://schemas.openxmlformats.org/officeDocument/2006/relationships/image" Target="../media/image99.svg"/><Relationship Id="rId5" Type="http://schemas.openxmlformats.org/officeDocument/2006/relationships/image" Target="../media/image96.png"/><Relationship Id="rId10" Type="http://schemas.openxmlformats.org/officeDocument/2006/relationships/image" Target="../media/image98.png"/><Relationship Id="rId4" Type="http://schemas.openxmlformats.org/officeDocument/2006/relationships/image" Target="../media/image95.svg"/><Relationship Id="rId9" Type="http://schemas.openxmlformats.org/officeDocument/2006/relationships/hyperlink" Target="https://&#1087;&#1088;&#1077;&#1079;&#1080;&#1076;&#1077;&#1085;&#1090;&#1089;&#1082;&#1080;&#1077;&#1075;&#1088;&#1072;&#1085;&#1090;&#1099;.&#1088;&#1092;/Content/files/&#1084;&#1077;&#1090;&#1086;&#1076;&#1080;&#1095;&#1077;&#1089;&#1082;&#1080;&#1077;%20&#1088;&#1077;&#1082;&#1086;&#1084;&#1077;&#1085;&#1076;&#1072;&#1094;&#1080;&#1080;%20&#1087;&#1086;%20&#1087;&#1086;&#1076;&#1075;&#1086;&#1090;&#1086;&#1074;&#1082;&#1077;%20&#1073;&#1102;&#1076;&#1078;&#1077;&#1090;&#1072;%202017-2.pdf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13" Type="http://schemas.openxmlformats.org/officeDocument/2006/relationships/image" Target="../media/image110.png"/><Relationship Id="rId18" Type="http://schemas.openxmlformats.org/officeDocument/2006/relationships/image" Target="../media/image115.svg"/><Relationship Id="rId26" Type="http://schemas.openxmlformats.org/officeDocument/2006/relationships/image" Target="../media/image123.svg"/><Relationship Id="rId3" Type="http://schemas.openxmlformats.org/officeDocument/2006/relationships/image" Target="../media/image100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sv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13.svg"/><Relationship Id="rId20" Type="http://schemas.openxmlformats.org/officeDocument/2006/relationships/image" Target="../media/image117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3.svg"/><Relationship Id="rId11" Type="http://schemas.openxmlformats.org/officeDocument/2006/relationships/image" Target="../media/image108.png"/><Relationship Id="rId24" Type="http://schemas.openxmlformats.org/officeDocument/2006/relationships/image" Target="../media/image121.sv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28" Type="http://schemas.openxmlformats.org/officeDocument/2006/relationships/image" Target="../media/image125.svg"/><Relationship Id="rId10" Type="http://schemas.openxmlformats.org/officeDocument/2006/relationships/image" Target="../media/image107.svg"/><Relationship Id="rId19" Type="http://schemas.openxmlformats.org/officeDocument/2006/relationships/image" Target="../media/image116.png"/><Relationship Id="rId4" Type="http://schemas.openxmlformats.org/officeDocument/2006/relationships/image" Target="../media/image101.svg"/><Relationship Id="rId9" Type="http://schemas.openxmlformats.org/officeDocument/2006/relationships/image" Target="../media/image106.png"/><Relationship Id="rId14" Type="http://schemas.openxmlformats.org/officeDocument/2006/relationships/image" Target="../media/image111.svg"/><Relationship Id="rId22" Type="http://schemas.openxmlformats.org/officeDocument/2006/relationships/image" Target="../media/image119.svg"/><Relationship Id="rId27" Type="http://schemas.openxmlformats.org/officeDocument/2006/relationships/image" Target="../media/image12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41.svg"/><Relationship Id="rId7" Type="http://schemas.openxmlformats.org/officeDocument/2006/relationships/image" Target="../media/image129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8.png"/><Relationship Id="rId11" Type="http://schemas.openxmlformats.org/officeDocument/2006/relationships/image" Target="../media/image133.svg"/><Relationship Id="rId5" Type="http://schemas.openxmlformats.org/officeDocument/2006/relationships/image" Target="../media/image127.sv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sv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sv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sv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sv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svg"/><Relationship Id="rId7" Type="http://schemas.openxmlformats.org/officeDocument/2006/relationships/image" Target="../media/image14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11" Type="http://schemas.openxmlformats.org/officeDocument/2006/relationships/image" Target="../media/image145.svg"/><Relationship Id="rId5" Type="http://schemas.openxmlformats.org/officeDocument/2006/relationships/image" Target="../media/image139.sv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7.svg"/><Relationship Id="rId4" Type="http://schemas.openxmlformats.org/officeDocument/2006/relationships/image" Target="../media/image14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svg"/><Relationship Id="rId7" Type="http://schemas.openxmlformats.org/officeDocument/2006/relationships/image" Target="../media/image153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2.png"/><Relationship Id="rId5" Type="http://schemas.openxmlformats.org/officeDocument/2006/relationships/image" Target="../media/image151.svg"/><Relationship Id="rId4" Type="http://schemas.openxmlformats.org/officeDocument/2006/relationships/image" Target="../media/image1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sv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7.svg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svg"/><Relationship Id="rId7" Type="http://schemas.openxmlformats.org/officeDocument/2006/relationships/image" Target="../media/image16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9.png"/><Relationship Id="rId5" Type="http://schemas.openxmlformats.org/officeDocument/2006/relationships/image" Target="../media/image158.svg"/><Relationship Id="rId4" Type="http://schemas.openxmlformats.org/officeDocument/2006/relationships/image" Target="../media/image1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11" Type="http://schemas.openxmlformats.org/officeDocument/2006/relationships/image" Target="../media/image34.pn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33.sv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37.svg"/><Relationship Id="rId7" Type="http://schemas.openxmlformats.org/officeDocument/2006/relationships/image" Target="../media/image16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png"/><Relationship Id="rId11" Type="http://schemas.openxmlformats.org/officeDocument/2006/relationships/image" Target="../media/image166.svg"/><Relationship Id="rId5" Type="http://schemas.openxmlformats.org/officeDocument/2006/relationships/image" Target="../media/image143.svg"/><Relationship Id="rId10" Type="http://schemas.openxmlformats.org/officeDocument/2006/relationships/image" Target="../media/image165.png"/><Relationship Id="rId4" Type="http://schemas.openxmlformats.org/officeDocument/2006/relationships/image" Target="../media/image142.png"/><Relationship Id="rId9" Type="http://schemas.openxmlformats.org/officeDocument/2006/relationships/image" Target="../media/image164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37.svg"/><Relationship Id="rId7" Type="http://schemas.openxmlformats.org/officeDocument/2006/relationships/image" Target="../media/image14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4.png"/><Relationship Id="rId5" Type="http://schemas.openxmlformats.org/officeDocument/2006/relationships/image" Target="../media/image168.svg"/><Relationship Id="rId4" Type="http://schemas.openxmlformats.org/officeDocument/2006/relationships/image" Target="../media/image167.png"/><Relationship Id="rId9" Type="http://schemas.openxmlformats.org/officeDocument/2006/relationships/image" Target="../media/image170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37.svg"/><Relationship Id="rId7" Type="http://schemas.openxmlformats.org/officeDocument/2006/relationships/image" Target="../media/image17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3.png"/><Relationship Id="rId5" Type="http://schemas.openxmlformats.org/officeDocument/2006/relationships/image" Target="../media/image172.svg"/><Relationship Id="rId4" Type="http://schemas.openxmlformats.org/officeDocument/2006/relationships/image" Target="../media/image171.png"/><Relationship Id="rId9" Type="http://schemas.openxmlformats.org/officeDocument/2006/relationships/image" Target="../media/image17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37.svg"/><Relationship Id="rId7" Type="http://schemas.openxmlformats.org/officeDocument/2006/relationships/image" Target="../media/image18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9.png"/><Relationship Id="rId5" Type="http://schemas.openxmlformats.org/officeDocument/2006/relationships/image" Target="../media/image178.svg"/><Relationship Id="rId4" Type="http://schemas.openxmlformats.org/officeDocument/2006/relationships/image" Target="../media/image177.png"/><Relationship Id="rId9" Type="http://schemas.openxmlformats.org/officeDocument/2006/relationships/image" Target="../media/image182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svg"/><Relationship Id="rId4" Type="http://schemas.openxmlformats.org/officeDocument/2006/relationships/image" Target="../media/image18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3" Type="http://schemas.openxmlformats.org/officeDocument/2006/relationships/image" Target="../media/image24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svg"/><Relationship Id="rId20" Type="http://schemas.openxmlformats.org/officeDocument/2006/relationships/image" Target="../media/image53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svg"/><Relationship Id="rId19" Type="http://schemas.openxmlformats.org/officeDocument/2006/relationships/image" Target="../media/image52.png"/><Relationship Id="rId4" Type="http://schemas.openxmlformats.org/officeDocument/2006/relationships/image" Target="../media/image25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12984C75-9F8D-476D-99E0-92DC9D99E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980" y="2293256"/>
            <a:ext cx="10320020" cy="2387600"/>
          </a:xfrm>
        </p:spPr>
        <p:txBody>
          <a:bodyPr/>
          <a:lstStyle/>
          <a:p>
            <a:r>
              <a:rPr lang="ru-RU" sz="4800"/>
              <a:t>Социальный проект: </a:t>
            </a:r>
            <a:br>
              <a:rPr lang="ru-RU" sz="4800"/>
            </a:br>
            <a:r>
              <a:rPr lang="ru-RU" sz="4800"/>
              <a:t>от </a:t>
            </a:r>
            <a:r>
              <a:rPr lang="ru-RU" sz="4800" dirty="0"/>
              <a:t>идеи до президентского гранта</a:t>
            </a:r>
            <a:br>
              <a:rPr lang="ru-RU" sz="4800" b="0" dirty="0"/>
            </a:br>
            <a:endParaRPr lang="ru-RU" sz="4800" b="0" dirty="0"/>
          </a:p>
        </p:txBody>
      </p:sp>
      <p:sp>
        <p:nvSpPr>
          <p:cNvPr id="7" name="Подзаголовок 8">
            <a:extLst>
              <a:ext uri="{FF2B5EF4-FFF2-40B4-BE49-F238E27FC236}">
                <a16:creationId xmlns:a16="http://schemas.microsoft.com/office/drawing/2014/main" id="{6BB8A8C4-CD39-4B0A-8B4A-BF3E36114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280" y="4238535"/>
            <a:ext cx="7792720" cy="1742762"/>
          </a:xfrm>
        </p:spPr>
        <p:txBody>
          <a:bodyPr>
            <a:normAutofit/>
          </a:bodyPr>
          <a:lstStyle/>
          <a:p>
            <a:r>
              <a:rPr lang="ru-RU" sz="2800" b="1" dirty="0"/>
              <a:t>Владимир Татаринов, </a:t>
            </a:r>
            <a:br>
              <a:rPr lang="ru-RU" sz="2800" b="1" dirty="0"/>
            </a:br>
            <a:r>
              <a:rPr lang="ru-RU" dirty="0"/>
              <a:t>советник генерального директора Фонда президентских грантов</a:t>
            </a:r>
          </a:p>
        </p:txBody>
      </p:sp>
    </p:spTree>
    <p:extLst>
      <p:ext uri="{BB962C8B-B14F-4D97-AF65-F5344CB8AC3E}">
        <p14:creationId xmlns:p14="http://schemas.microsoft.com/office/powerpoint/2010/main" val="5301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F68DF4-5257-424F-81D7-47A618BF65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5013" y="1927188"/>
            <a:ext cx="878309" cy="657531"/>
          </a:xfrm>
          <a:prstGeom prst="rect">
            <a:avLst/>
          </a:prstGeom>
        </p:spPr>
      </p:pic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think-cell Slide" r:id="rId7" imgW="395" imgH="396" progId="TCLayout.ActiveDocument.1">
                  <p:embed/>
                </p:oleObj>
              </mc:Choice>
              <mc:Fallback>
                <p:oleObj name="think-cell Slide" r:id="rId7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10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9ABAAB4-E661-4D85-86BD-A574D9D937B9}"/>
              </a:ext>
            </a:extLst>
          </p:cNvPr>
          <p:cNvSpPr txBox="1">
            <a:spLocks/>
          </p:cNvSpPr>
          <p:nvPr/>
        </p:nvSpPr>
        <p:spPr>
          <a:xfrm>
            <a:off x="1645013" y="1999743"/>
            <a:ext cx="8895080" cy="14392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важнее всего в социальном проекте?</a:t>
            </a:r>
          </a:p>
          <a:p>
            <a:pPr algn="ctr"/>
            <a:endParaRPr lang="ru-RU" sz="3200" dirty="0">
              <a:solidFill>
                <a:srgbClr val="3C3837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DCC46D8-A679-46A9-BDDA-D71C60A75034}"/>
              </a:ext>
            </a:extLst>
          </p:cNvPr>
          <p:cNvSpPr txBox="1">
            <a:spLocks/>
          </p:cNvSpPr>
          <p:nvPr/>
        </p:nvSpPr>
        <p:spPr>
          <a:xfrm>
            <a:off x="1776610" y="3438017"/>
            <a:ext cx="8631886" cy="155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Проект должен менять жизнь людей </a:t>
            </a:r>
            <a:b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территории к лучшему и решать заявленную </a:t>
            </a:r>
            <a:b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проекте проблему!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7CAF05E-67C2-4FF4-8E3C-398262DB3C59}"/>
              </a:ext>
            </a:extLst>
          </p:cNvPr>
          <p:cNvCxnSpPr>
            <a:cxnSpLocks/>
          </p:cNvCxnSpPr>
          <p:nvPr/>
        </p:nvCxnSpPr>
        <p:spPr>
          <a:xfrm flipH="1">
            <a:off x="1905000" y="3048000"/>
            <a:ext cx="8401050" cy="0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2140255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87A6BD-3EF1-48F6-8124-D21B2E64C4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2409" y="2344340"/>
            <a:ext cx="878309" cy="6575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6C6B0C-39D0-4480-9227-36EE941CAC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059" y="2344340"/>
            <a:ext cx="878309" cy="657531"/>
          </a:xfrm>
          <a:prstGeom prst="rect">
            <a:avLst/>
          </a:prstGeom>
        </p:spPr>
      </p:pic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think-cell Slide" r:id="rId7" imgW="395" imgH="396" progId="TCLayout.ActiveDocument.1">
                  <p:embed/>
                </p:oleObj>
              </mc:Choice>
              <mc:Fallback>
                <p:oleObj name="think-cell Slide" r:id="rId7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11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582928" y="2571233"/>
            <a:ext cx="5090159" cy="2006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Проектная заявка – </a:t>
            </a:r>
            <a:br>
              <a:rPr lang="ru-RU" altLang="ru-RU" dirty="0">
                <a:solidFill>
                  <a:srgbClr val="3C38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социальный проект описанный по специальной форме для представления донору (на конкурс).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6442708" y="2571233"/>
            <a:ext cx="4853942" cy="2006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Грант – </a:t>
            </a:r>
            <a:br>
              <a:rPr lang="ru-RU" altLang="ru-RU" dirty="0">
                <a:solidFill>
                  <a:srgbClr val="3C38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целевое, безвозмездное, невозвратное финансирование </a:t>
            </a:r>
            <a:b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на реализацию проекта!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9542EED-8E92-4701-9A96-074140AA8B91}"/>
              </a:ext>
            </a:extLst>
          </p:cNvPr>
          <p:cNvCxnSpPr>
            <a:cxnSpLocks/>
          </p:cNvCxnSpPr>
          <p:nvPr/>
        </p:nvCxnSpPr>
        <p:spPr>
          <a:xfrm flipV="1">
            <a:off x="6070780" y="2171700"/>
            <a:ext cx="0" cy="3048000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3654814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D4C211-4B25-405F-8880-10004793E24D}"/>
              </a:ext>
            </a:extLst>
          </p:cNvPr>
          <p:cNvGrpSpPr/>
          <p:nvPr/>
        </p:nvGrpSpPr>
        <p:grpSpPr>
          <a:xfrm>
            <a:off x="3492742" y="1615613"/>
            <a:ext cx="5396596" cy="4467687"/>
            <a:chOff x="3590660" y="1105103"/>
            <a:chExt cx="6787163" cy="5210679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88C4739-2862-4BAF-B93B-8E0B14AC2B21}"/>
                </a:ext>
              </a:extLst>
            </p:cNvPr>
            <p:cNvCxnSpPr>
              <a:cxnSpLocks/>
            </p:cNvCxnSpPr>
            <p:nvPr/>
          </p:nvCxnSpPr>
          <p:spPr>
            <a:xfrm>
              <a:off x="3590660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0AA44E96-7471-479C-B41D-3703BF065A7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7823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F8812E4-6F44-4E76-9149-634125834F6E}"/>
              </a:ext>
            </a:extLst>
          </p:cNvPr>
          <p:cNvSpPr/>
          <p:nvPr/>
        </p:nvSpPr>
        <p:spPr>
          <a:xfrm>
            <a:off x="803260" y="5055574"/>
            <a:ext cx="1998927" cy="52330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DA13F37-5A2B-4442-BBA1-8CDC9EA43328}"/>
              </a:ext>
            </a:extLst>
          </p:cNvPr>
          <p:cNvSpPr/>
          <p:nvPr/>
        </p:nvSpPr>
        <p:spPr>
          <a:xfrm>
            <a:off x="910040" y="4221915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Социальная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среда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06CFF0-5F93-462A-914A-0417579C39AF}"/>
              </a:ext>
            </a:extLst>
          </p:cNvPr>
          <p:cNvSpPr/>
          <p:nvPr/>
        </p:nvSpPr>
        <p:spPr>
          <a:xfrm>
            <a:off x="937201" y="1664933"/>
            <a:ext cx="1802934" cy="434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Настоящее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3B9A0C-BCF3-4C4B-917E-360DB9F00E07}"/>
              </a:ext>
            </a:extLst>
          </p:cNvPr>
          <p:cNvSpPr/>
          <p:nvPr/>
        </p:nvSpPr>
        <p:spPr>
          <a:xfrm>
            <a:off x="890132" y="4929151"/>
            <a:ext cx="1776460" cy="73519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05" tIns="36353" rIns="72705" bIns="363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Целевая группа</a:t>
            </a:r>
          </a:p>
        </p:txBody>
      </p:sp>
      <p:sp>
        <p:nvSpPr>
          <p:cNvPr id="38" name="Заголовок 5">
            <a:extLst>
              <a:ext uri="{FF2B5EF4-FFF2-40B4-BE49-F238E27FC236}">
                <a16:creationId xmlns:a16="http://schemas.microsoft.com/office/drawing/2014/main" id="{B980366A-724E-4880-A54B-CD3BE212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624E33"/>
                </a:solidFill>
              </a:rPr>
              <a:t>Социальное проектирование 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D474B64E-B563-4F4D-8B0F-B040D148D912}"/>
              </a:ext>
            </a:extLst>
          </p:cNvPr>
          <p:cNvSpPr/>
          <p:nvPr/>
        </p:nvSpPr>
        <p:spPr>
          <a:xfrm>
            <a:off x="4205288" y="172675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66793F2A-9E8A-4486-960B-066A642E4DFE}"/>
              </a:ext>
            </a:extLst>
          </p:cNvPr>
          <p:cNvSpPr/>
          <p:nvPr/>
        </p:nvSpPr>
        <p:spPr>
          <a:xfrm>
            <a:off x="4016029" y="1768309"/>
            <a:ext cx="4342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Инициатор</a:t>
            </a:r>
          </a:p>
        </p:txBody>
      </p:sp>
      <p:sp>
        <p:nvSpPr>
          <p:cNvPr id="122" name="Прямоугольник: скругленные углы 121">
            <a:extLst>
              <a:ext uri="{FF2B5EF4-FFF2-40B4-BE49-F238E27FC236}">
                <a16:creationId xmlns:a16="http://schemas.microsoft.com/office/drawing/2014/main" id="{7BB8F9F0-40CD-4E5A-AD66-3CD1B913FC64}"/>
              </a:ext>
            </a:extLst>
          </p:cNvPr>
          <p:cNvSpPr/>
          <p:nvPr/>
        </p:nvSpPr>
        <p:spPr>
          <a:xfrm>
            <a:off x="814388" y="2406975"/>
            <a:ext cx="1996529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45C43F4-4FB8-4DF5-9910-DEE08FAC21F6}"/>
              </a:ext>
            </a:extLst>
          </p:cNvPr>
          <p:cNvSpPr/>
          <p:nvPr/>
        </p:nvSpPr>
        <p:spPr>
          <a:xfrm>
            <a:off x="1229141" y="2438341"/>
            <a:ext cx="1194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Проблема</a:t>
            </a: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06A76D57-D4BD-40F2-A8CC-E5EE86A5EA90}"/>
              </a:ext>
            </a:extLst>
          </p:cNvPr>
          <p:cNvSpPr/>
          <p:nvPr/>
        </p:nvSpPr>
        <p:spPr>
          <a:xfrm>
            <a:off x="803260" y="4088587"/>
            <a:ext cx="1998928" cy="1482561"/>
          </a:xfrm>
          <a:prstGeom prst="roundRect">
            <a:avLst>
              <a:gd name="adj" fmla="val 17184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Скругленный прямоугольник 17">
            <a:extLst>
              <a:ext uri="{FF2B5EF4-FFF2-40B4-BE49-F238E27FC236}">
                <a16:creationId xmlns:a16="http://schemas.microsoft.com/office/drawing/2014/main" id="{94CA7A20-3CA2-4A3F-B39C-358D7F1070C3}"/>
              </a:ext>
            </a:extLst>
          </p:cNvPr>
          <p:cNvSpPr/>
          <p:nvPr/>
        </p:nvSpPr>
        <p:spPr>
          <a:xfrm>
            <a:off x="811602" y="1044593"/>
            <a:ext cx="10283185" cy="617351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marL="0" marR="0" lvl="0" indent="0" algn="l" defTabSz="4146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59" b="1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 pitchFamily="34" charset="0"/>
              <a:ea typeface="ＭＳ Ｐゴシック" charset="0"/>
              <a:cs typeface="ＭＳ Ｐゴシック" charset="0"/>
              <a:sym typeface="Gill Sans"/>
            </a:endParaRPr>
          </a:p>
        </p:txBody>
      </p:sp>
      <p:sp>
        <p:nvSpPr>
          <p:cNvPr id="62" name="Стрелка: вправо с вырезом 61">
            <a:extLst>
              <a:ext uri="{FF2B5EF4-FFF2-40B4-BE49-F238E27FC236}">
                <a16:creationId xmlns:a16="http://schemas.microsoft.com/office/drawing/2014/main" id="{6676A554-A699-4527-AD9C-0915E3542038}"/>
              </a:ext>
            </a:extLst>
          </p:cNvPr>
          <p:cNvSpPr/>
          <p:nvPr/>
        </p:nvSpPr>
        <p:spPr>
          <a:xfrm rot="8100000">
            <a:off x="2011136" y="2843586"/>
            <a:ext cx="23599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блачко с текстом: прямоугольное со скругленными углами 150">
            <a:extLst>
              <a:ext uri="{FF2B5EF4-FFF2-40B4-BE49-F238E27FC236}">
                <a16:creationId xmlns:a16="http://schemas.microsoft.com/office/drawing/2014/main" id="{6538969C-41FA-4925-AF6D-0B932FA74AFD}"/>
              </a:ext>
            </a:extLst>
          </p:cNvPr>
          <p:cNvSpPr/>
          <p:nvPr/>
        </p:nvSpPr>
        <p:spPr>
          <a:xfrm>
            <a:off x="2977121" y="3521396"/>
            <a:ext cx="1012759" cy="369332"/>
          </a:xfrm>
          <a:prstGeom prst="wedgeRoundRectCallout">
            <a:avLst>
              <a:gd name="adj1" fmla="val -38592"/>
              <a:gd name="adj2" fmla="val -16256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</a:t>
            </a:r>
          </a:p>
        </p:txBody>
      </p:sp>
      <p:sp>
        <p:nvSpPr>
          <p:cNvPr id="63" name="Стрелка: вправо с вырезом 62">
            <a:extLst>
              <a:ext uri="{FF2B5EF4-FFF2-40B4-BE49-F238E27FC236}">
                <a16:creationId xmlns:a16="http://schemas.microsoft.com/office/drawing/2014/main" id="{2AE69659-5A3F-4D3B-A562-1886ACCF6DED}"/>
              </a:ext>
            </a:extLst>
          </p:cNvPr>
          <p:cNvSpPr/>
          <p:nvPr/>
        </p:nvSpPr>
        <p:spPr>
          <a:xfrm rot="16200000">
            <a:off x="1353035" y="3283424"/>
            <a:ext cx="9224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право с вырезом 65">
            <a:extLst>
              <a:ext uri="{FF2B5EF4-FFF2-40B4-BE49-F238E27FC236}">
                <a16:creationId xmlns:a16="http://schemas.microsoft.com/office/drawing/2014/main" id="{CC8E5F30-5DD7-44F9-A963-A41E2C5921A8}"/>
              </a:ext>
            </a:extLst>
          </p:cNvPr>
          <p:cNvSpPr/>
          <p:nvPr/>
        </p:nvSpPr>
        <p:spPr>
          <a:xfrm>
            <a:off x="2946210" y="2467358"/>
            <a:ext cx="1150586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A4B79AC-9EDC-4A1F-BEB8-F43FC3CD80A1}"/>
              </a:ext>
            </a:extLst>
          </p:cNvPr>
          <p:cNvSpPr/>
          <p:nvPr/>
        </p:nvSpPr>
        <p:spPr>
          <a:xfrm>
            <a:off x="9544471" y="1684133"/>
            <a:ext cx="1710328" cy="464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Будущее</a:t>
            </a:r>
          </a:p>
        </p:txBody>
      </p:sp>
    </p:spTree>
    <p:extLst>
      <p:ext uri="{BB962C8B-B14F-4D97-AF65-F5344CB8AC3E}">
        <p14:creationId xmlns:p14="http://schemas.microsoft.com/office/powerpoint/2010/main" val="827163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24C316D-81E5-4D97-BFF8-B05612AE7073}"/>
              </a:ext>
            </a:extLst>
          </p:cNvPr>
          <p:cNvCxnSpPr>
            <a:cxnSpLocks/>
          </p:cNvCxnSpPr>
          <p:nvPr/>
        </p:nvCxnSpPr>
        <p:spPr>
          <a:xfrm flipH="1">
            <a:off x="5057659" y="5074848"/>
            <a:ext cx="1336791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7318977-FA63-4E47-8FF6-02C457C26D15}"/>
              </a:ext>
            </a:extLst>
          </p:cNvPr>
          <p:cNvCxnSpPr>
            <a:cxnSpLocks/>
          </p:cNvCxnSpPr>
          <p:nvPr/>
        </p:nvCxnSpPr>
        <p:spPr>
          <a:xfrm flipH="1">
            <a:off x="5057660" y="4033448"/>
            <a:ext cx="22702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A4F565C-0467-46B2-A673-946ECB992E23}"/>
              </a:ext>
            </a:extLst>
          </p:cNvPr>
          <p:cNvCxnSpPr>
            <a:cxnSpLocks/>
          </p:cNvCxnSpPr>
          <p:nvPr/>
        </p:nvCxnSpPr>
        <p:spPr>
          <a:xfrm flipH="1">
            <a:off x="5057660" y="3011098"/>
            <a:ext cx="250519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F9C81B7-664E-4604-99BE-C201E4AA1AFE}"/>
              </a:ext>
            </a:extLst>
          </p:cNvPr>
          <p:cNvCxnSpPr>
            <a:cxnSpLocks/>
          </p:cNvCxnSpPr>
          <p:nvPr/>
        </p:nvCxnSpPr>
        <p:spPr>
          <a:xfrm flipH="1">
            <a:off x="5057660" y="1976048"/>
            <a:ext cx="336879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2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Что  такое социальная проблема?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13</a:t>
            </a:fld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33856DD-593A-4DC6-B45A-49065848B5CC}"/>
              </a:ext>
            </a:extLst>
          </p:cNvPr>
          <p:cNvCxnSpPr>
            <a:cxnSpLocks/>
          </p:cNvCxnSpPr>
          <p:nvPr/>
        </p:nvCxnSpPr>
        <p:spPr>
          <a:xfrm flipV="1">
            <a:off x="4010976" y="1607889"/>
            <a:ext cx="0" cy="4069011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EFEBE50-4AD6-493B-A106-95BE6B0CC4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5887" y="2154204"/>
            <a:ext cx="2259562" cy="2105960"/>
          </a:xfrm>
          <a:prstGeom prst="rect">
            <a:avLst/>
          </a:prstGeom>
        </p:spPr>
      </p:pic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4385807" y="1541254"/>
            <a:ext cx="6682243" cy="3217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36575" indent="-536575" algn="l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Кому станет лучше,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если проект будет реализован?</a:t>
            </a:r>
          </a:p>
          <a:p>
            <a:pPr marL="536575" indent="-536575" algn="l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изменится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их жизни после того, как проект  завершится?                               </a:t>
            </a:r>
          </a:p>
          <a:p>
            <a:pPr marL="536575" indent="-536575" algn="l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случится,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если эта проблема не будет решена?</a:t>
            </a:r>
          </a:p>
          <a:p>
            <a:pPr marL="536575" indent="-536575" algn="l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Почему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решение этой проблемы имеет общественную значимость?</a:t>
            </a:r>
          </a:p>
        </p:txBody>
      </p:sp>
    </p:spTree>
    <p:extLst>
      <p:ext uri="{BB962C8B-B14F-4D97-AF65-F5344CB8AC3E}">
        <p14:creationId xmlns:p14="http://schemas.microsoft.com/office/powerpoint/2010/main" val="384957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 такое социальная проблема?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14</a:t>
            </a:fld>
            <a:endParaRPr lang="ru-RU" dirty="0"/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949292" y="1671148"/>
            <a:ext cx="21539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3200" dirty="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Есть </a:t>
            </a:r>
            <a:r>
              <a:rPr lang="ru-RU" altLang="ru-RU" sz="3200" b="1" dirty="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сейчас</a:t>
            </a: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94880" y="1671147"/>
            <a:ext cx="4021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320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Хочу, </a:t>
            </a:r>
            <a:r>
              <a:rPr lang="ru-RU" altLang="ru-RU" sz="3200" b="1" dirty="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чтобы</a:t>
            </a:r>
            <a:r>
              <a:rPr lang="ru-RU" altLang="ru-RU" sz="3200" dirty="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было </a:t>
            </a:r>
            <a:r>
              <a:rPr lang="ru-RU" altLang="ru-RU" sz="3200" b="1" dirty="0">
                <a:solidFill>
                  <a:srgbClr val="3C3837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так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6" b="12747"/>
          <a:stretch/>
        </p:blipFill>
        <p:spPr bwMode="auto">
          <a:xfrm>
            <a:off x="841832" y="2688299"/>
            <a:ext cx="4767330" cy="2288360"/>
          </a:xfrm>
          <a:prstGeom prst="roundRect">
            <a:avLst>
              <a:gd name="adj" fmla="val 464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639F497-51B1-4B12-B894-205EE74BF6DB}"/>
              </a:ext>
            </a:extLst>
          </p:cNvPr>
          <p:cNvCxnSpPr>
            <a:cxnSpLocks/>
          </p:cNvCxnSpPr>
          <p:nvPr/>
        </p:nvCxnSpPr>
        <p:spPr>
          <a:xfrm flipV="1">
            <a:off x="6163626" y="1607889"/>
            <a:ext cx="0" cy="4069011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10FDE7A-1135-4BA4-A7AD-353FCF08D9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92" y="2772265"/>
            <a:ext cx="4311650" cy="2414588"/>
          </a:xfrm>
          <a:prstGeom prst="cloudCallout">
            <a:avLst>
              <a:gd name="adj1" fmla="val 26075"/>
              <a:gd name="adj2" fmla="val -64521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F183272-C930-4D05-AF82-13C1C62668D1}"/>
              </a:ext>
            </a:extLst>
          </p:cNvPr>
          <p:cNvCxnSpPr>
            <a:cxnSpLocks/>
          </p:cNvCxnSpPr>
          <p:nvPr/>
        </p:nvCxnSpPr>
        <p:spPr>
          <a:xfrm flipH="1">
            <a:off x="2864137" y="2179723"/>
            <a:ext cx="1151254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528D958-6B6F-4094-A4D1-BA92B135AFD8}"/>
              </a:ext>
            </a:extLst>
          </p:cNvPr>
          <p:cNvCxnSpPr>
            <a:cxnSpLocks/>
          </p:cNvCxnSpPr>
          <p:nvPr/>
        </p:nvCxnSpPr>
        <p:spPr>
          <a:xfrm flipH="1">
            <a:off x="7779037" y="2179723"/>
            <a:ext cx="1041113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9EF4608-CD04-4600-9EE6-2E3C521B2847}"/>
              </a:ext>
            </a:extLst>
          </p:cNvPr>
          <p:cNvCxnSpPr>
            <a:cxnSpLocks/>
          </p:cNvCxnSpPr>
          <p:nvPr/>
        </p:nvCxnSpPr>
        <p:spPr>
          <a:xfrm flipH="1">
            <a:off x="9938038" y="2179723"/>
            <a:ext cx="571212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92451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1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Целевые группы / </a:t>
            </a:r>
            <a:r>
              <a:rPr lang="ru-RU" dirty="0" err="1"/>
              <a:t>Благополучатели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15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4A006D-30A3-4EE9-95DF-5FDE4AAFB8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95979" y="1774788"/>
            <a:ext cx="878309" cy="657531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36D7E81-2E44-4BA2-90A3-70851CA42508}"/>
              </a:ext>
            </a:extLst>
          </p:cNvPr>
          <p:cNvSpPr txBox="1">
            <a:spLocks/>
          </p:cNvSpPr>
          <p:nvPr/>
        </p:nvSpPr>
        <p:spPr>
          <a:xfrm>
            <a:off x="1645013" y="1847343"/>
            <a:ext cx="8895080" cy="14392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Кто конкретно получит пользу от нашей работы: какие люди, группы людей?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AEF9193-3218-48CF-B8C3-E844AF1CD585}"/>
              </a:ext>
            </a:extLst>
          </p:cNvPr>
          <p:cNvCxnSpPr>
            <a:cxnSpLocks/>
          </p:cNvCxnSpPr>
          <p:nvPr/>
        </p:nvCxnSpPr>
        <p:spPr>
          <a:xfrm flipH="1">
            <a:off x="1905000" y="3276600"/>
            <a:ext cx="8401050" cy="0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0CC1C4-93EE-415B-98D4-D46A8A3165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5781" y="3657395"/>
            <a:ext cx="2286000" cy="20098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F3DC34-0F99-4DF9-AA1C-2E69839EC9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239284">
            <a:off x="5111704" y="3228801"/>
            <a:ext cx="3019425" cy="30194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B65FD9-7665-4B70-9794-0AB0C33051BF}"/>
              </a:ext>
            </a:extLst>
          </p:cNvPr>
          <p:cNvSpPr/>
          <p:nvPr/>
        </p:nvSpPr>
        <p:spPr>
          <a:xfrm>
            <a:off x="1007842" y="3821426"/>
            <a:ext cx="29274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Целевые группы</a:t>
            </a:r>
          </a:p>
          <a:p>
            <a:r>
              <a:rPr lang="ru-RU" sz="2400" b="1" dirty="0"/>
              <a:t> должны быть </a:t>
            </a:r>
          </a:p>
          <a:p>
            <a:r>
              <a:rPr lang="ru-RU" sz="2400" b="1" dirty="0"/>
              <a:t>отражены в</a:t>
            </a:r>
          </a:p>
          <a:p>
            <a:r>
              <a:rPr lang="ru-RU" sz="2400" b="1" dirty="0"/>
              <a:t>результатах проекта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139EAE-0462-4BFB-B0E4-BD484894B6C5}"/>
              </a:ext>
            </a:extLst>
          </p:cNvPr>
          <p:cNvSpPr/>
          <p:nvPr/>
        </p:nvSpPr>
        <p:spPr>
          <a:xfrm>
            <a:off x="8965114" y="3636760"/>
            <a:ext cx="28980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Мероприятия направлены на решение проблем целевых групп</a:t>
            </a:r>
          </a:p>
        </p:txBody>
      </p:sp>
    </p:spTree>
    <p:extLst>
      <p:ext uri="{BB962C8B-B14F-4D97-AF65-F5344CB8AC3E}">
        <p14:creationId xmlns:p14="http://schemas.microsoft.com/office/powerpoint/2010/main" val="3974910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D4C211-4B25-405F-8880-10004793E24D}"/>
              </a:ext>
            </a:extLst>
          </p:cNvPr>
          <p:cNvGrpSpPr/>
          <p:nvPr/>
        </p:nvGrpSpPr>
        <p:grpSpPr>
          <a:xfrm>
            <a:off x="3492742" y="1615613"/>
            <a:ext cx="5396596" cy="4467687"/>
            <a:chOff x="3590660" y="1105103"/>
            <a:chExt cx="6787163" cy="5210679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88C4739-2862-4BAF-B93B-8E0B14AC2B21}"/>
                </a:ext>
              </a:extLst>
            </p:cNvPr>
            <p:cNvCxnSpPr>
              <a:cxnSpLocks/>
            </p:cNvCxnSpPr>
            <p:nvPr/>
          </p:nvCxnSpPr>
          <p:spPr>
            <a:xfrm>
              <a:off x="3590660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0AA44E96-7471-479C-B41D-3703BF065A7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7823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F8812E4-6F44-4E76-9149-634125834F6E}"/>
              </a:ext>
            </a:extLst>
          </p:cNvPr>
          <p:cNvSpPr/>
          <p:nvPr/>
        </p:nvSpPr>
        <p:spPr>
          <a:xfrm>
            <a:off x="803260" y="5055574"/>
            <a:ext cx="1998927" cy="52330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DA13F37-5A2B-4442-BBA1-8CDC9EA43328}"/>
              </a:ext>
            </a:extLst>
          </p:cNvPr>
          <p:cNvSpPr/>
          <p:nvPr/>
        </p:nvSpPr>
        <p:spPr>
          <a:xfrm>
            <a:off x="910040" y="4221915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Социальная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среда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06CFF0-5F93-462A-914A-0417579C39AF}"/>
              </a:ext>
            </a:extLst>
          </p:cNvPr>
          <p:cNvSpPr/>
          <p:nvPr/>
        </p:nvSpPr>
        <p:spPr>
          <a:xfrm>
            <a:off x="937201" y="1664933"/>
            <a:ext cx="1802934" cy="434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Настоящее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3B9A0C-BCF3-4C4B-917E-360DB9F00E07}"/>
              </a:ext>
            </a:extLst>
          </p:cNvPr>
          <p:cNvSpPr/>
          <p:nvPr/>
        </p:nvSpPr>
        <p:spPr>
          <a:xfrm>
            <a:off x="890132" y="4929151"/>
            <a:ext cx="1776460" cy="73519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05" tIns="36353" rIns="72705" bIns="363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Целевая группа</a:t>
            </a:r>
          </a:p>
        </p:txBody>
      </p:sp>
      <p:sp>
        <p:nvSpPr>
          <p:cNvPr id="38" name="Заголовок 5">
            <a:extLst>
              <a:ext uri="{FF2B5EF4-FFF2-40B4-BE49-F238E27FC236}">
                <a16:creationId xmlns:a16="http://schemas.microsoft.com/office/drawing/2014/main" id="{B980366A-724E-4880-A54B-CD3BE212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624E33"/>
                </a:solidFill>
              </a:rPr>
              <a:t>Социальное проектирование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5F3F176-3477-41CB-8F7E-715D9F8B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16</a:t>
            </a:fld>
            <a:endParaRPr lang="ru-RU" dirty="0"/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4BDD63B-91BD-42FD-8390-896DC893C2D6}"/>
              </a:ext>
            </a:extLst>
          </p:cNvPr>
          <p:cNvCxnSpPr>
            <a:cxnSpLocks/>
          </p:cNvCxnSpPr>
          <p:nvPr/>
        </p:nvCxnSpPr>
        <p:spPr>
          <a:xfrm>
            <a:off x="6179196" y="2841947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BF910AAD-5271-4361-8B8D-22215219D26D}"/>
              </a:ext>
            </a:extLst>
          </p:cNvPr>
          <p:cNvSpPr/>
          <p:nvPr/>
        </p:nvSpPr>
        <p:spPr>
          <a:xfrm>
            <a:off x="4205288" y="307262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687893F-5BB1-4499-845F-70AEAD2D772F}"/>
              </a:ext>
            </a:extLst>
          </p:cNvPr>
          <p:cNvSpPr/>
          <p:nvPr/>
        </p:nvSpPr>
        <p:spPr>
          <a:xfrm>
            <a:off x="5412258" y="2440490"/>
            <a:ext cx="152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Идея проекта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A7E60F6A-63D7-458B-AF3F-828DFBA1CC3F}"/>
              </a:ext>
            </a:extLst>
          </p:cNvPr>
          <p:cNvSpPr/>
          <p:nvPr/>
        </p:nvSpPr>
        <p:spPr>
          <a:xfrm>
            <a:off x="4205288" y="2406974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090E1D0-C1CD-4C47-8379-7E82E02582A5}"/>
              </a:ext>
            </a:extLst>
          </p:cNvPr>
          <p:cNvSpPr/>
          <p:nvPr/>
        </p:nvSpPr>
        <p:spPr>
          <a:xfrm>
            <a:off x="3367787" y="3103278"/>
            <a:ext cx="5630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 проекта – решение проблемы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D474B64E-B563-4F4D-8B0F-B040D148D912}"/>
              </a:ext>
            </a:extLst>
          </p:cNvPr>
          <p:cNvSpPr/>
          <p:nvPr/>
        </p:nvSpPr>
        <p:spPr>
          <a:xfrm>
            <a:off x="4205288" y="172675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66793F2A-9E8A-4486-960B-066A642E4DFE}"/>
              </a:ext>
            </a:extLst>
          </p:cNvPr>
          <p:cNvSpPr/>
          <p:nvPr/>
        </p:nvSpPr>
        <p:spPr>
          <a:xfrm>
            <a:off x="4016029" y="1768309"/>
            <a:ext cx="4342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Инициатор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8614FE75-0671-43C8-8E5D-3622DA731BB7}"/>
              </a:ext>
            </a:extLst>
          </p:cNvPr>
          <p:cNvSpPr/>
          <p:nvPr/>
        </p:nvSpPr>
        <p:spPr>
          <a:xfrm>
            <a:off x="5755113" y="378905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</a:t>
            </a: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A25869E0-C609-4DAF-A1F6-76B26D72AF3D}"/>
              </a:ext>
            </a:extLst>
          </p:cNvPr>
          <p:cNvSpPr/>
          <p:nvPr/>
        </p:nvSpPr>
        <p:spPr>
          <a:xfrm>
            <a:off x="4205288" y="3755537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23885271-7032-447D-AB00-BCA84956AAB7}"/>
              </a:ext>
            </a:extLst>
          </p:cNvPr>
          <p:cNvCxnSpPr>
            <a:cxnSpLocks/>
          </p:cNvCxnSpPr>
          <p:nvPr/>
        </p:nvCxnSpPr>
        <p:spPr>
          <a:xfrm>
            <a:off x="6179196" y="3516564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50D60A09-7A3B-41C2-9922-9134BCDC6F6D}"/>
              </a:ext>
            </a:extLst>
          </p:cNvPr>
          <p:cNvCxnSpPr>
            <a:cxnSpLocks/>
          </p:cNvCxnSpPr>
          <p:nvPr/>
        </p:nvCxnSpPr>
        <p:spPr>
          <a:xfrm>
            <a:off x="6179196" y="2181548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122" name="Прямоугольник: скругленные углы 121">
            <a:extLst>
              <a:ext uri="{FF2B5EF4-FFF2-40B4-BE49-F238E27FC236}">
                <a16:creationId xmlns:a16="http://schemas.microsoft.com/office/drawing/2014/main" id="{7BB8F9F0-40CD-4E5A-AD66-3CD1B913FC64}"/>
              </a:ext>
            </a:extLst>
          </p:cNvPr>
          <p:cNvSpPr/>
          <p:nvPr/>
        </p:nvSpPr>
        <p:spPr>
          <a:xfrm>
            <a:off x="814388" y="2406975"/>
            <a:ext cx="1996529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45C43F4-4FB8-4DF5-9910-DEE08FAC21F6}"/>
              </a:ext>
            </a:extLst>
          </p:cNvPr>
          <p:cNvSpPr/>
          <p:nvPr/>
        </p:nvSpPr>
        <p:spPr>
          <a:xfrm>
            <a:off x="1229141" y="2438341"/>
            <a:ext cx="1194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Проблема</a:t>
            </a: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06A76D57-D4BD-40F2-A8CC-E5EE86A5EA90}"/>
              </a:ext>
            </a:extLst>
          </p:cNvPr>
          <p:cNvSpPr/>
          <p:nvPr/>
        </p:nvSpPr>
        <p:spPr>
          <a:xfrm>
            <a:off x="803260" y="4088587"/>
            <a:ext cx="1998928" cy="1482561"/>
          </a:xfrm>
          <a:prstGeom prst="roundRect">
            <a:avLst>
              <a:gd name="adj" fmla="val 17184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Скругленный прямоугольник 17">
            <a:extLst>
              <a:ext uri="{FF2B5EF4-FFF2-40B4-BE49-F238E27FC236}">
                <a16:creationId xmlns:a16="http://schemas.microsoft.com/office/drawing/2014/main" id="{94CA7A20-3CA2-4A3F-B39C-358D7F1070C3}"/>
              </a:ext>
            </a:extLst>
          </p:cNvPr>
          <p:cNvSpPr/>
          <p:nvPr/>
        </p:nvSpPr>
        <p:spPr>
          <a:xfrm>
            <a:off x="811602" y="1044593"/>
            <a:ext cx="10283185" cy="617351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marL="0" marR="0" lvl="0" indent="0" algn="l" defTabSz="4146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59" b="1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Детально проработайте свой проект перед подачей заявки на президентский грант</a:t>
            </a:r>
          </a:p>
        </p:txBody>
      </p:sp>
      <p:sp>
        <p:nvSpPr>
          <p:cNvPr id="62" name="Стрелка: вправо с вырезом 61">
            <a:extLst>
              <a:ext uri="{FF2B5EF4-FFF2-40B4-BE49-F238E27FC236}">
                <a16:creationId xmlns:a16="http://schemas.microsoft.com/office/drawing/2014/main" id="{6676A554-A699-4527-AD9C-0915E3542038}"/>
              </a:ext>
            </a:extLst>
          </p:cNvPr>
          <p:cNvSpPr/>
          <p:nvPr/>
        </p:nvSpPr>
        <p:spPr>
          <a:xfrm rot="8100000">
            <a:off x="2011136" y="2843586"/>
            <a:ext cx="23599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блачко с текстом: прямоугольное со скругленными углами 150">
            <a:extLst>
              <a:ext uri="{FF2B5EF4-FFF2-40B4-BE49-F238E27FC236}">
                <a16:creationId xmlns:a16="http://schemas.microsoft.com/office/drawing/2014/main" id="{6538969C-41FA-4925-AF6D-0B932FA74AFD}"/>
              </a:ext>
            </a:extLst>
          </p:cNvPr>
          <p:cNvSpPr/>
          <p:nvPr/>
        </p:nvSpPr>
        <p:spPr>
          <a:xfrm>
            <a:off x="2977121" y="3521396"/>
            <a:ext cx="1012759" cy="369332"/>
          </a:xfrm>
          <a:prstGeom prst="wedgeRoundRectCallout">
            <a:avLst>
              <a:gd name="adj1" fmla="val -38592"/>
              <a:gd name="adj2" fmla="val -16256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</a:t>
            </a:r>
          </a:p>
        </p:txBody>
      </p:sp>
      <p:sp>
        <p:nvSpPr>
          <p:cNvPr id="63" name="Стрелка: вправо с вырезом 62">
            <a:extLst>
              <a:ext uri="{FF2B5EF4-FFF2-40B4-BE49-F238E27FC236}">
                <a16:creationId xmlns:a16="http://schemas.microsoft.com/office/drawing/2014/main" id="{2AE69659-5A3F-4D3B-A562-1886ACCF6DED}"/>
              </a:ext>
            </a:extLst>
          </p:cNvPr>
          <p:cNvSpPr/>
          <p:nvPr/>
        </p:nvSpPr>
        <p:spPr>
          <a:xfrm rot="16200000">
            <a:off x="1353035" y="3283424"/>
            <a:ext cx="9224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право с вырезом 65">
            <a:extLst>
              <a:ext uri="{FF2B5EF4-FFF2-40B4-BE49-F238E27FC236}">
                <a16:creationId xmlns:a16="http://schemas.microsoft.com/office/drawing/2014/main" id="{CC8E5F30-5DD7-44F9-A963-A41E2C5921A8}"/>
              </a:ext>
            </a:extLst>
          </p:cNvPr>
          <p:cNvSpPr/>
          <p:nvPr/>
        </p:nvSpPr>
        <p:spPr>
          <a:xfrm>
            <a:off x="2946210" y="2467358"/>
            <a:ext cx="1150586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D0677896-5132-4C5E-9F48-C94A5B2815EE}"/>
              </a:ext>
            </a:extLst>
          </p:cNvPr>
          <p:cNvSpPr/>
          <p:nvPr/>
        </p:nvSpPr>
        <p:spPr>
          <a:xfrm>
            <a:off x="9544471" y="1684133"/>
            <a:ext cx="1710328" cy="464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Будущее</a:t>
            </a:r>
          </a:p>
        </p:txBody>
      </p:sp>
    </p:spTree>
    <p:extLst>
      <p:ext uri="{BB962C8B-B14F-4D97-AF65-F5344CB8AC3E}">
        <p14:creationId xmlns:p14="http://schemas.microsoft.com/office/powerpoint/2010/main" val="259611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4DC51C8-1E87-40EE-BFD9-C567FDDE12D6}"/>
              </a:ext>
            </a:extLst>
          </p:cNvPr>
          <p:cNvCxnSpPr>
            <a:cxnSpLocks/>
          </p:cNvCxnSpPr>
          <p:nvPr/>
        </p:nvCxnSpPr>
        <p:spPr>
          <a:xfrm flipH="1">
            <a:off x="4882455" y="2072496"/>
            <a:ext cx="83820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95E8115-40EB-4D7B-AC72-A0845CED5912}"/>
              </a:ext>
            </a:extLst>
          </p:cNvPr>
          <p:cNvCxnSpPr>
            <a:cxnSpLocks/>
          </p:cNvCxnSpPr>
          <p:nvPr/>
        </p:nvCxnSpPr>
        <p:spPr>
          <a:xfrm flipH="1">
            <a:off x="4882455" y="3831446"/>
            <a:ext cx="120015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B8DE051-6079-4E1C-9343-A413193F17A0}"/>
              </a:ext>
            </a:extLst>
          </p:cNvPr>
          <p:cNvCxnSpPr>
            <a:cxnSpLocks/>
          </p:cNvCxnSpPr>
          <p:nvPr/>
        </p:nvCxnSpPr>
        <p:spPr>
          <a:xfrm flipH="1">
            <a:off x="4882455" y="5139546"/>
            <a:ext cx="120015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195058"/>
            <a:ext cx="10077450" cy="815027"/>
          </a:xfrm>
        </p:spPr>
        <p:txBody>
          <a:bodyPr/>
          <a:lstStyle/>
          <a:p>
            <a:r>
              <a:rPr lang="ru-RU" dirty="0"/>
              <a:t>Чего мы хотим достичь — в чем наша цель?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17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4759205" y="1889794"/>
            <a:ext cx="6426255" cy="3078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Цель – 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это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мечта, 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которая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должна осуществиться 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 точно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определенному сроку.</a:t>
            </a:r>
          </a:p>
          <a:p>
            <a:pPr algn="l"/>
            <a:endParaRPr lang="ru-RU" altLang="ru-RU" sz="320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Задачи – шаги 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 осуществлению мечты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/достижению цели/.</a:t>
            </a:r>
          </a:p>
          <a:p>
            <a:pPr algn="l"/>
            <a:endParaRPr lang="ru-RU" altLang="ru-RU" sz="320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Задача – конкретна и решаема!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5F249C-C2F4-4F31-A48E-F1BDCAB17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949" y="2072496"/>
            <a:ext cx="2138799" cy="210675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FEFEC97-C899-47D7-8EC7-9FD53386B3F9}"/>
              </a:ext>
            </a:extLst>
          </p:cNvPr>
          <p:cNvCxnSpPr>
            <a:cxnSpLocks/>
          </p:cNvCxnSpPr>
          <p:nvPr/>
        </p:nvCxnSpPr>
        <p:spPr>
          <a:xfrm flipV="1">
            <a:off x="4010976" y="1607890"/>
            <a:ext cx="0" cy="3802310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980636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51A871-3F00-4CEC-BF3F-B6FF52EAB3DF}"/>
              </a:ext>
            </a:extLst>
          </p:cNvPr>
          <p:cNvCxnSpPr>
            <a:cxnSpLocks/>
          </p:cNvCxnSpPr>
          <p:nvPr/>
        </p:nvCxnSpPr>
        <p:spPr>
          <a:xfrm>
            <a:off x="837712" y="1588489"/>
            <a:ext cx="1078174" cy="0"/>
          </a:xfrm>
          <a:prstGeom prst="line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0B156-113F-4505-85A5-DBA0FBB3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формулировать задачи?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6CDC92-6057-4AEB-A4A9-D04627A91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181517"/>
            <a:ext cx="10591800" cy="1047638"/>
          </a:xfrm>
        </p:spPr>
        <p:txBody>
          <a:bodyPr>
            <a:normAutofit/>
          </a:bodyPr>
          <a:lstStyle/>
          <a:p>
            <a:r>
              <a:rPr lang="ru-RU" dirty="0"/>
              <a:t>Задача – </a:t>
            </a:r>
            <a:r>
              <a:rPr lang="ru-RU" b="0" dirty="0"/>
              <a:t>составляющая цели, которая решает конкретную проблему на пути к достижению этой цели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2CB37E4-DB31-488D-B7FE-F46A71CE9573}"/>
              </a:ext>
            </a:extLst>
          </p:cNvPr>
          <p:cNvGrpSpPr/>
          <p:nvPr/>
        </p:nvGrpSpPr>
        <p:grpSpPr>
          <a:xfrm>
            <a:off x="746760" y="3424813"/>
            <a:ext cx="1526648" cy="1380480"/>
            <a:chOff x="5491113" y="1373518"/>
            <a:chExt cx="1526648" cy="138048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B69D3E0-55FA-4928-8A26-E9DC9FE1B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91113" y="1373518"/>
              <a:ext cx="1526648" cy="1380480"/>
            </a:xfrm>
            <a:prstGeom prst="rect">
              <a:avLst/>
            </a:prstGeom>
          </p:spPr>
        </p:pic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42E5D76B-19C4-4B66-A8CA-76222FDEC89B}"/>
                </a:ext>
              </a:extLst>
            </p:cNvPr>
            <p:cNvSpPr/>
            <p:nvPr/>
          </p:nvSpPr>
          <p:spPr>
            <a:xfrm>
              <a:off x="6218396" y="2129790"/>
              <a:ext cx="45720" cy="45720"/>
            </a:xfrm>
            <a:prstGeom prst="ellipse">
              <a:avLst/>
            </a:prstGeom>
            <a:solidFill>
              <a:srgbClr val="3C38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3CBE256-6058-4081-8E98-6CB039C81B4E}"/>
              </a:ext>
            </a:extLst>
          </p:cNvPr>
          <p:cNvGrpSpPr/>
          <p:nvPr/>
        </p:nvGrpSpPr>
        <p:grpSpPr>
          <a:xfrm>
            <a:off x="4388816" y="4115053"/>
            <a:ext cx="2041102" cy="2041100"/>
            <a:chOff x="974864" y="1889680"/>
            <a:chExt cx="2365662" cy="2365662"/>
          </a:xfrm>
          <a:noFill/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0CD29F4A-D0EB-432E-839F-5CBA0614974B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1EF15DCC-8948-47F6-AF75-32DDA7638272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59F6C87-4943-4C90-86E2-6BA3D08A3C35}"/>
              </a:ext>
            </a:extLst>
          </p:cNvPr>
          <p:cNvSpPr/>
          <p:nvPr/>
        </p:nvSpPr>
        <p:spPr>
          <a:xfrm>
            <a:off x="993815" y="4870290"/>
            <a:ext cx="960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C3837"/>
                </a:solidFill>
              </a:rPr>
              <a:t>Цель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20F7C53-15A3-434E-99D8-904E9198E6C9}"/>
              </a:ext>
            </a:extLst>
          </p:cNvPr>
          <p:cNvSpPr/>
          <p:nvPr/>
        </p:nvSpPr>
        <p:spPr>
          <a:xfrm>
            <a:off x="4754233" y="4870290"/>
            <a:ext cx="1297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C3837"/>
                </a:solidFill>
              </a:rPr>
              <a:t>Задачи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62D58-2EDF-42F6-884B-0CD681AA9B85}"/>
              </a:ext>
            </a:extLst>
          </p:cNvPr>
          <p:cNvSpPr/>
          <p:nvPr/>
        </p:nvSpPr>
        <p:spPr>
          <a:xfrm>
            <a:off x="8274768" y="4870290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C3837"/>
                </a:solidFill>
              </a:rPr>
              <a:t>Мероприятия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294D560-7EE1-4B68-8B8E-9FFA7D3AE214}"/>
              </a:ext>
            </a:extLst>
          </p:cNvPr>
          <p:cNvCxnSpPr>
            <a:cxnSpLocks/>
          </p:cNvCxnSpPr>
          <p:nvPr/>
        </p:nvCxnSpPr>
        <p:spPr>
          <a:xfrm>
            <a:off x="1991473" y="5123889"/>
            <a:ext cx="2287016" cy="0"/>
          </a:xfrm>
          <a:prstGeom prst="line">
            <a:avLst/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F2C3B06-40D1-404C-944B-F581296DF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2713" y="3288385"/>
            <a:ext cx="718553" cy="707787"/>
          </a:xfrm>
          <a:prstGeom prst="rect">
            <a:avLst/>
          </a:prstGeom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4D58588-80E7-4422-98D2-323AEF0355C7}"/>
              </a:ext>
            </a:extLst>
          </p:cNvPr>
          <p:cNvCxnSpPr>
            <a:cxnSpLocks/>
          </p:cNvCxnSpPr>
          <p:nvPr/>
        </p:nvCxnSpPr>
        <p:spPr>
          <a:xfrm>
            <a:off x="6626578" y="5123889"/>
            <a:ext cx="1538096" cy="0"/>
          </a:xfrm>
          <a:prstGeom prst="line">
            <a:avLst/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FD98C23-EF2C-4F9C-9251-FB1F2E475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0930" y="3293397"/>
            <a:ext cx="718553" cy="707787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E2BE4B3A-53AD-44BB-9514-5E86C2D83D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98474" y="3732533"/>
            <a:ext cx="1132245" cy="973441"/>
          </a:xfrm>
          <a:prstGeom prst="rect">
            <a:avLst/>
          </a:prstGeom>
        </p:spPr>
      </p:pic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93FDCF1F-6E28-4D23-B9A9-7753AF0EF26D}"/>
              </a:ext>
            </a:extLst>
          </p:cNvPr>
          <p:cNvGrpSpPr/>
          <p:nvPr/>
        </p:nvGrpSpPr>
        <p:grpSpPr>
          <a:xfrm>
            <a:off x="10574263" y="3681053"/>
            <a:ext cx="1034743" cy="1108608"/>
            <a:chOff x="9589914" y="1922341"/>
            <a:chExt cx="1034743" cy="1108608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A42E6F76-B303-432C-9C7B-0333F0696440}"/>
                </a:ext>
              </a:extLst>
            </p:cNvPr>
            <p:cNvGrpSpPr/>
            <p:nvPr/>
          </p:nvGrpSpPr>
          <p:grpSpPr>
            <a:xfrm>
              <a:off x="9798279" y="1922341"/>
              <a:ext cx="622285" cy="622285"/>
              <a:chOff x="974864" y="1889680"/>
              <a:chExt cx="2365662" cy="2365662"/>
            </a:xfrm>
            <a:noFill/>
          </p:grpSpPr>
          <p:sp>
            <p:nvSpPr>
              <p:cNvPr id="64" name="Овал 63">
                <a:extLst>
                  <a:ext uri="{FF2B5EF4-FFF2-40B4-BE49-F238E27FC236}">
                    <a16:creationId xmlns:a16="http://schemas.microsoft.com/office/drawing/2014/main" id="{47D3991C-E057-475C-830D-5E32AB6412E2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solidFill>
                <a:schemeClr val="bg1"/>
              </a:solidFill>
              <a:ln w="1905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Овал 64">
                <a:extLst>
                  <a:ext uri="{FF2B5EF4-FFF2-40B4-BE49-F238E27FC236}">
                    <a16:creationId xmlns:a16="http://schemas.microsoft.com/office/drawing/2014/main" id="{F94F5495-B416-4186-B15B-A02D3ABAEF72}"/>
                  </a:ext>
                </a:extLst>
              </p:cNvPr>
              <p:cNvSpPr/>
              <p:nvPr/>
            </p:nvSpPr>
            <p:spPr>
              <a:xfrm>
                <a:off x="1161316" y="2085384"/>
                <a:ext cx="1982959" cy="1982959"/>
              </a:xfrm>
              <a:prstGeom prst="ellipse">
                <a:avLst/>
              </a:prstGeom>
              <a:grpFill/>
              <a:ln w="28575" cap="flat">
                <a:solidFill>
                  <a:schemeClr val="bg1">
                    <a:lumMod val="50000"/>
                  </a:schemeClr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3" name="Объект 16">
              <a:extLst>
                <a:ext uri="{FF2B5EF4-FFF2-40B4-BE49-F238E27FC236}">
                  <a16:creationId xmlns:a16="http://schemas.microsoft.com/office/drawing/2014/main" id="{FAC4F064-6645-462F-8A19-BE4E539118FA}"/>
                </a:ext>
              </a:extLst>
            </p:cNvPr>
            <p:cNvSpPr txBox="1">
              <a:spLocks/>
            </p:cNvSpPr>
            <p:nvPr/>
          </p:nvSpPr>
          <p:spPr>
            <a:xfrm>
              <a:off x="9589914" y="2015290"/>
              <a:ext cx="1034743" cy="10156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2800" b="1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1pPr>
              <a:lvl2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2pPr>
              <a:lvl3pPr marL="9144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400" b="0" dirty="0">
                  <a:latin typeface="Calibri" panose="020F0502020204030204"/>
                </a:rPr>
                <a:t>x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55D8080-43AE-4983-AADC-23DD040776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64974" y="3732533"/>
            <a:ext cx="1132245" cy="973441"/>
          </a:xfrm>
          <a:prstGeom prst="rect">
            <a:avLst/>
          </a:prstGeom>
        </p:spPr>
      </p:pic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36FE8CA8-0706-4F45-AE74-C836AD6E27D3}"/>
              </a:ext>
            </a:extLst>
          </p:cNvPr>
          <p:cNvGrpSpPr/>
          <p:nvPr/>
        </p:nvGrpSpPr>
        <p:grpSpPr>
          <a:xfrm>
            <a:off x="9240763" y="3681053"/>
            <a:ext cx="1034743" cy="1108608"/>
            <a:chOff x="9589914" y="1922341"/>
            <a:chExt cx="1034743" cy="1108608"/>
          </a:xfrm>
        </p:grpSpPr>
        <p:grpSp>
          <p:nvGrpSpPr>
            <p:cNvPr id="75" name="Группа 74">
              <a:extLst>
                <a:ext uri="{FF2B5EF4-FFF2-40B4-BE49-F238E27FC236}">
                  <a16:creationId xmlns:a16="http://schemas.microsoft.com/office/drawing/2014/main" id="{8EEC2B9F-E624-4D78-B2B0-C41BEAACF8E5}"/>
                </a:ext>
              </a:extLst>
            </p:cNvPr>
            <p:cNvGrpSpPr/>
            <p:nvPr/>
          </p:nvGrpSpPr>
          <p:grpSpPr>
            <a:xfrm>
              <a:off x="9798279" y="1922341"/>
              <a:ext cx="622285" cy="622285"/>
              <a:chOff x="974864" y="1889680"/>
              <a:chExt cx="2365662" cy="2365662"/>
            </a:xfrm>
            <a:noFill/>
          </p:grpSpPr>
          <p:sp>
            <p:nvSpPr>
              <p:cNvPr id="77" name="Овал 76">
                <a:extLst>
                  <a:ext uri="{FF2B5EF4-FFF2-40B4-BE49-F238E27FC236}">
                    <a16:creationId xmlns:a16="http://schemas.microsoft.com/office/drawing/2014/main" id="{1FA2B6DF-4EC0-4C8D-AE49-59FB17FD6CBB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solidFill>
                <a:schemeClr val="bg1"/>
              </a:solidFill>
              <a:ln w="1905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Овал 77">
                <a:extLst>
                  <a:ext uri="{FF2B5EF4-FFF2-40B4-BE49-F238E27FC236}">
                    <a16:creationId xmlns:a16="http://schemas.microsoft.com/office/drawing/2014/main" id="{D3EDBCE1-742E-4B7D-A123-A8FFABB7218F}"/>
                  </a:ext>
                </a:extLst>
              </p:cNvPr>
              <p:cNvSpPr/>
              <p:nvPr/>
            </p:nvSpPr>
            <p:spPr>
              <a:xfrm>
                <a:off x="1161316" y="2085384"/>
                <a:ext cx="1982959" cy="1982959"/>
              </a:xfrm>
              <a:prstGeom prst="ellipse">
                <a:avLst/>
              </a:prstGeom>
              <a:grpFill/>
              <a:ln w="28575" cap="flat">
                <a:solidFill>
                  <a:schemeClr val="bg1">
                    <a:lumMod val="50000"/>
                  </a:schemeClr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6" name="Объект 16">
              <a:extLst>
                <a:ext uri="{FF2B5EF4-FFF2-40B4-BE49-F238E27FC236}">
                  <a16:creationId xmlns:a16="http://schemas.microsoft.com/office/drawing/2014/main" id="{5ECB90C8-3CE9-4D71-B75F-4352355D8367}"/>
                </a:ext>
              </a:extLst>
            </p:cNvPr>
            <p:cNvSpPr txBox="1">
              <a:spLocks/>
            </p:cNvSpPr>
            <p:nvPr/>
          </p:nvSpPr>
          <p:spPr>
            <a:xfrm>
              <a:off x="9589914" y="2015290"/>
              <a:ext cx="1034743" cy="10156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2800" b="1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1pPr>
              <a:lvl2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2pPr>
              <a:lvl3pPr marL="9144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400" b="0" dirty="0">
                  <a:latin typeface="Calibri" panose="020F0502020204030204"/>
                </a:rPr>
                <a:t>x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A19CE4A8-184A-4C97-882F-3CF911B20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1474" y="3732533"/>
            <a:ext cx="1132245" cy="973441"/>
          </a:xfrm>
          <a:prstGeom prst="rect">
            <a:avLst/>
          </a:prstGeom>
        </p:spPr>
      </p:pic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849875CB-CA9A-4B92-822A-1B4651B7117E}"/>
              </a:ext>
            </a:extLst>
          </p:cNvPr>
          <p:cNvGrpSpPr/>
          <p:nvPr/>
        </p:nvGrpSpPr>
        <p:grpSpPr>
          <a:xfrm>
            <a:off x="7907263" y="3681053"/>
            <a:ext cx="1034743" cy="1108608"/>
            <a:chOff x="9589914" y="1922341"/>
            <a:chExt cx="1034743" cy="1108608"/>
          </a:xfrm>
        </p:grpSpPr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3ACB5402-69B7-4852-85FD-5AFFF918A88B}"/>
                </a:ext>
              </a:extLst>
            </p:cNvPr>
            <p:cNvGrpSpPr/>
            <p:nvPr/>
          </p:nvGrpSpPr>
          <p:grpSpPr>
            <a:xfrm>
              <a:off x="9798279" y="1922341"/>
              <a:ext cx="622285" cy="622285"/>
              <a:chOff x="974864" y="1889680"/>
              <a:chExt cx="2365662" cy="2365662"/>
            </a:xfrm>
            <a:noFill/>
          </p:grpSpPr>
          <p:sp>
            <p:nvSpPr>
              <p:cNvPr id="83" name="Овал 82">
                <a:extLst>
                  <a:ext uri="{FF2B5EF4-FFF2-40B4-BE49-F238E27FC236}">
                    <a16:creationId xmlns:a16="http://schemas.microsoft.com/office/drawing/2014/main" id="{D0CDE286-9D0B-4947-9116-F713ED9849F3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solidFill>
                <a:schemeClr val="bg1"/>
              </a:solidFill>
              <a:ln w="1905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C55239EF-CCA8-4C38-BA42-1AF4E5D8CA61}"/>
                  </a:ext>
                </a:extLst>
              </p:cNvPr>
              <p:cNvSpPr/>
              <p:nvPr/>
            </p:nvSpPr>
            <p:spPr>
              <a:xfrm>
                <a:off x="1161316" y="2085384"/>
                <a:ext cx="1982959" cy="1982959"/>
              </a:xfrm>
              <a:prstGeom prst="ellipse">
                <a:avLst/>
              </a:prstGeom>
              <a:grpFill/>
              <a:ln w="28575" cap="flat">
                <a:solidFill>
                  <a:schemeClr val="bg1">
                    <a:lumMod val="50000"/>
                  </a:schemeClr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2" name="Объект 16">
              <a:extLst>
                <a:ext uri="{FF2B5EF4-FFF2-40B4-BE49-F238E27FC236}">
                  <a16:creationId xmlns:a16="http://schemas.microsoft.com/office/drawing/2014/main" id="{30981125-9910-497E-92C0-8497730F8923}"/>
                </a:ext>
              </a:extLst>
            </p:cNvPr>
            <p:cNvSpPr txBox="1">
              <a:spLocks/>
            </p:cNvSpPr>
            <p:nvPr/>
          </p:nvSpPr>
          <p:spPr>
            <a:xfrm>
              <a:off x="9589914" y="2015290"/>
              <a:ext cx="1034743" cy="10156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2800" b="1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1pPr>
              <a:lvl2pPr marL="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rgbClr val="3C3837"/>
                  </a:solidFill>
                  <a:latin typeface="+mn-lt"/>
                  <a:ea typeface="+mn-ea"/>
                  <a:cs typeface="+mn-cs"/>
                </a:defRPr>
              </a:lvl2pPr>
              <a:lvl3pPr marL="9144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marR="0" indent="0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400" b="0" dirty="0">
                  <a:latin typeface="Calibri" panose="020F0502020204030204"/>
                </a:rPr>
                <a:t>x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CE04E1C6-14DF-49A9-BBBD-1E4DD90D33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9113" y="3288385"/>
            <a:ext cx="718553" cy="707787"/>
          </a:xfrm>
          <a:prstGeom prst="rect">
            <a:avLst/>
          </a:prstGeom>
        </p:spPr>
      </p:pic>
      <p:sp>
        <p:nvSpPr>
          <p:cNvPr id="87" name="Дуга 86">
            <a:extLst>
              <a:ext uri="{FF2B5EF4-FFF2-40B4-BE49-F238E27FC236}">
                <a16:creationId xmlns:a16="http://schemas.microsoft.com/office/drawing/2014/main" id="{D652D089-4604-4F2F-8B8C-B69B1337863E}"/>
              </a:ext>
            </a:extLst>
          </p:cNvPr>
          <p:cNvSpPr/>
          <p:nvPr/>
        </p:nvSpPr>
        <p:spPr>
          <a:xfrm rot="5741020" flipH="1" flipV="1">
            <a:off x="5042442" y="972558"/>
            <a:ext cx="4650974" cy="7312577"/>
          </a:xfrm>
          <a:prstGeom prst="arc">
            <a:avLst>
              <a:gd name="adj1" fmla="val 17385742"/>
              <a:gd name="adj2" fmla="val 3956511"/>
            </a:avLst>
          </a:prstGeom>
          <a:ln w="2222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Дуга 87">
            <a:extLst>
              <a:ext uri="{FF2B5EF4-FFF2-40B4-BE49-F238E27FC236}">
                <a16:creationId xmlns:a16="http://schemas.microsoft.com/office/drawing/2014/main" id="{0B1EED5F-9A30-4FE9-B27F-B3B00B4E86CF}"/>
              </a:ext>
            </a:extLst>
          </p:cNvPr>
          <p:cNvSpPr/>
          <p:nvPr/>
        </p:nvSpPr>
        <p:spPr>
          <a:xfrm rot="5741020" flipH="1" flipV="1">
            <a:off x="5705818" y="1970820"/>
            <a:ext cx="3356150" cy="4845151"/>
          </a:xfrm>
          <a:prstGeom prst="arc">
            <a:avLst>
              <a:gd name="adj1" fmla="val 17703455"/>
              <a:gd name="adj2" fmla="val 3956511"/>
            </a:avLst>
          </a:prstGeom>
          <a:ln w="2222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Дуга 88">
            <a:extLst>
              <a:ext uri="{FF2B5EF4-FFF2-40B4-BE49-F238E27FC236}">
                <a16:creationId xmlns:a16="http://schemas.microsoft.com/office/drawing/2014/main" id="{C957B3D7-71F9-47EA-A962-011ADC183A1E}"/>
              </a:ext>
            </a:extLst>
          </p:cNvPr>
          <p:cNvSpPr/>
          <p:nvPr/>
        </p:nvSpPr>
        <p:spPr>
          <a:xfrm rot="5741020" flipH="1" flipV="1">
            <a:off x="6150986" y="2706131"/>
            <a:ext cx="1807585" cy="2451196"/>
          </a:xfrm>
          <a:prstGeom prst="arc">
            <a:avLst>
              <a:gd name="adj1" fmla="val 18231988"/>
              <a:gd name="adj2" fmla="val 3956511"/>
            </a:avLst>
          </a:prstGeom>
          <a:ln w="22225">
            <a:solidFill>
              <a:schemeClr val="bg1">
                <a:lumMod val="75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A22D42-C406-4349-A21B-70D0FFB7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18</a:t>
            </a:fld>
            <a:endParaRPr lang="ru-RU"/>
          </a:p>
        </p:txBody>
      </p:sp>
      <p:sp>
        <p:nvSpPr>
          <p:cNvPr id="41" name="Заголовок 1">
            <a:extLst>
              <a:ext uri="{FF2B5EF4-FFF2-40B4-BE49-F238E27FC236}">
                <a16:creationId xmlns:a16="http://schemas.microsoft.com/office/drawing/2014/main" id="{E7354847-0682-44AF-8D78-73D4F6D7E79D}"/>
              </a:ext>
            </a:extLst>
          </p:cNvPr>
          <p:cNvSpPr txBox="1">
            <a:spLocks/>
          </p:cNvSpPr>
          <p:nvPr/>
        </p:nvSpPr>
        <p:spPr>
          <a:xfrm>
            <a:off x="3432501" y="2453981"/>
            <a:ext cx="3687733" cy="815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Не более 5 задач</a:t>
            </a:r>
          </a:p>
        </p:txBody>
      </p:sp>
    </p:spTree>
    <p:extLst>
      <p:ext uri="{BB962C8B-B14F-4D97-AF65-F5344CB8AC3E}">
        <p14:creationId xmlns:p14="http://schemas.microsoft.com/office/powerpoint/2010/main" val="2145009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D4C211-4B25-405F-8880-10004793E24D}"/>
              </a:ext>
            </a:extLst>
          </p:cNvPr>
          <p:cNvGrpSpPr/>
          <p:nvPr/>
        </p:nvGrpSpPr>
        <p:grpSpPr>
          <a:xfrm>
            <a:off x="3492742" y="1615613"/>
            <a:ext cx="5396596" cy="4467687"/>
            <a:chOff x="3590660" y="1105103"/>
            <a:chExt cx="6787163" cy="5210679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88C4739-2862-4BAF-B93B-8E0B14AC2B21}"/>
                </a:ext>
              </a:extLst>
            </p:cNvPr>
            <p:cNvCxnSpPr>
              <a:cxnSpLocks/>
            </p:cNvCxnSpPr>
            <p:nvPr/>
          </p:nvCxnSpPr>
          <p:spPr>
            <a:xfrm>
              <a:off x="3590660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0AA44E96-7471-479C-B41D-3703BF065A7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7823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F8812E4-6F44-4E76-9149-634125834F6E}"/>
              </a:ext>
            </a:extLst>
          </p:cNvPr>
          <p:cNvSpPr/>
          <p:nvPr/>
        </p:nvSpPr>
        <p:spPr>
          <a:xfrm>
            <a:off x="803260" y="5055574"/>
            <a:ext cx="1998927" cy="52330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DA13F37-5A2B-4442-BBA1-8CDC9EA43328}"/>
              </a:ext>
            </a:extLst>
          </p:cNvPr>
          <p:cNvSpPr/>
          <p:nvPr/>
        </p:nvSpPr>
        <p:spPr>
          <a:xfrm>
            <a:off x="910040" y="4221915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Социальная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среда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7D47FB8-44B0-4729-82B2-51F0DA5CFB26}"/>
              </a:ext>
            </a:extLst>
          </p:cNvPr>
          <p:cNvSpPr/>
          <p:nvPr/>
        </p:nvSpPr>
        <p:spPr>
          <a:xfrm>
            <a:off x="2968254" y="4328015"/>
            <a:ext cx="6342091" cy="952927"/>
          </a:xfrm>
          <a:prstGeom prst="rightArrow">
            <a:avLst/>
          </a:prstGeom>
          <a:solidFill>
            <a:schemeClr val="bg1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06CFF0-5F93-462A-914A-0417579C39AF}"/>
              </a:ext>
            </a:extLst>
          </p:cNvPr>
          <p:cNvSpPr/>
          <p:nvPr/>
        </p:nvSpPr>
        <p:spPr>
          <a:xfrm>
            <a:off x="937201" y="1664933"/>
            <a:ext cx="1802934" cy="434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Настоящее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5E0626-2247-49B8-ABB7-0B6D859A02B9}"/>
              </a:ext>
            </a:extLst>
          </p:cNvPr>
          <p:cNvSpPr/>
          <p:nvPr/>
        </p:nvSpPr>
        <p:spPr>
          <a:xfrm>
            <a:off x="4187268" y="4563882"/>
            <a:ext cx="3699652" cy="4646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Реализация проекта – мероприятия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3B9A0C-BCF3-4C4B-917E-360DB9F00E07}"/>
              </a:ext>
            </a:extLst>
          </p:cNvPr>
          <p:cNvSpPr/>
          <p:nvPr/>
        </p:nvSpPr>
        <p:spPr>
          <a:xfrm>
            <a:off x="890132" y="4929151"/>
            <a:ext cx="1776460" cy="73519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05" tIns="36353" rIns="72705" bIns="363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Целевая группа</a:t>
            </a:r>
          </a:p>
        </p:txBody>
      </p:sp>
      <p:sp>
        <p:nvSpPr>
          <p:cNvPr id="38" name="Заголовок 5">
            <a:extLst>
              <a:ext uri="{FF2B5EF4-FFF2-40B4-BE49-F238E27FC236}">
                <a16:creationId xmlns:a16="http://schemas.microsoft.com/office/drawing/2014/main" id="{B980366A-724E-4880-A54B-CD3BE212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624E33"/>
                </a:solidFill>
              </a:rPr>
              <a:t>Социальное проектирование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5F3F176-3477-41CB-8F7E-715D9F8B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19</a:t>
            </a:fld>
            <a:endParaRPr lang="ru-RU" dirty="0"/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4BDD63B-91BD-42FD-8390-896DC893C2D6}"/>
              </a:ext>
            </a:extLst>
          </p:cNvPr>
          <p:cNvCxnSpPr>
            <a:cxnSpLocks/>
          </p:cNvCxnSpPr>
          <p:nvPr/>
        </p:nvCxnSpPr>
        <p:spPr>
          <a:xfrm>
            <a:off x="6179196" y="2841947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BF910AAD-5271-4361-8B8D-22215219D26D}"/>
              </a:ext>
            </a:extLst>
          </p:cNvPr>
          <p:cNvSpPr/>
          <p:nvPr/>
        </p:nvSpPr>
        <p:spPr>
          <a:xfrm>
            <a:off x="4205288" y="307262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687893F-5BB1-4499-845F-70AEAD2D772F}"/>
              </a:ext>
            </a:extLst>
          </p:cNvPr>
          <p:cNvSpPr/>
          <p:nvPr/>
        </p:nvSpPr>
        <p:spPr>
          <a:xfrm>
            <a:off x="5412258" y="2440490"/>
            <a:ext cx="152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Идея проекта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A7E60F6A-63D7-458B-AF3F-828DFBA1CC3F}"/>
              </a:ext>
            </a:extLst>
          </p:cNvPr>
          <p:cNvSpPr/>
          <p:nvPr/>
        </p:nvSpPr>
        <p:spPr>
          <a:xfrm>
            <a:off x="4205288" y="2406974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090E1D0-C1CD-4C47-8379-7E82E02582A5}"/>
              </a:ext>
            </a:extLst>
          </p:cNvPr>
          <p:cNvSpPr/>
          <p:nvPr/>
        </p:nvSpPr>
        <p:spPr>
          <a:xfrm>
            <a:off x="3367787" y="3103278"/>
            <a:ext cx="5630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 проекта – решение проблемы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D474B64E-B563-4F4D-8B0F-B040D148D912}"/>
              </a:ext>
            </a:extLst>
          </p:cNvPr>
          <p:cNvSpPr/>
          <p:nvPr/>
        </p:nvSpPr>
        <p:spPr>
          <a:xfrm>
            <a:off x="4205288" y="172675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66793F2A-9E8A-4486-960B-066A642E4DFE}"/>
              </a:ext>
            </a:extLst>
          </p:cNvPr>
          <p:cNvSpPr/>
          <p:nvPr/>
        </p:nvSpPr>
        <p:spPr>
          <a:xfrm>
            <a:off x="4016029" y="1768309"/>
            <a:ext cx="4342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Инициатор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8614FE75-0671-43C8-8E5D-3622DA731BB7}"/>
              </a:ext>
            </a:extLst>
          </p:cNvPr>
          <p:cNvSpPr/>
          <p:nvPr/>
        </p:nvSpPr>
        <p:spPr>
          <a:xfrm>
            <a:off x="5755113" y="378905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</a:t>
            </a: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A25869E0-C609-4DAF-A1F6-76B26D72AF3D}"/>
              </a:ext>
            </a:extLst>
          </p:cNvPr>
          <p:cNvSpPr/>
          <p:nvPr/>
        </p:nvSpPr>
        <p:spPr>
          <a:xfrm>
            <a:off x="4205288" y="3755537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23885271-7032-447D-AB00-BCA84956AAB7}"/>
              </a:ext>
            </a:extLst>
          </p:cNvPr>
          <p:cNvCxnSpPr>
            <a:cxnSpLocks/>
          </p:cNvCxnSpPr>
          <p:nvPr/>
        </p:nvCxnSpPr>
        <p:spPr>
          <a:xfrm>
            <a:off x="6179196" y="3516564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50D60A09-7A3B-41C2-9922-9134BCDC6F6D}"/>
              </a:ext>
            </a:extLst>
          </p:cNvPr>
          <p:cNvCxnSpPr>
            <a:cxnSpLocks/>
          </p:cNvCxnSpPr>
          <p:nvPr/>
        </p:nvCxnSpPr>
        <p:spPr>
          <a:xfrm>
            <a:off x="6179196" y="2181548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122" name="Прямоугольник: скругленные углы 121">
            <a:extLst>
              <a:ext uri="{FF2B5EF4-FFF2-40B4-BE49-F238E27FC236}">
                <a16:creationId xmlns:a16="http://schemas.microsoft.com/office/drawing/2014/main" id="{7BB8F9F0-40CD-4E5A-AD66-3CD1B913FC64}"/>
              </a:ext>
            </a:extLst>
          </p:cNvPr>
          <p:cNvSpPr/>
          <p:nvPr/>
        </p:nvSpPr>
        <p:spPr>
          <a:xfrm>
            <a:off x="814388" y="2406975"/>
            <a:ext cx="1996529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867AB687-03F3-42D7-A8A5-B1401F35FF4A}"/>
              </a:ext>
            </a:extLst>
          </p:cNvPr>
          <p:cNvCxnSpPr>
            <a:cxnSpLocks/>
          </p:cNvCxnSpPr>
          <p:nvPr/>
        </p:nvCxnSpPr>
        <p:spPr>
          <a:xfrm>
            <a:off x="6179196" y="4227764"/>
            <a:ext cx="0" cy="31272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45C43F4-4FB8-4DF5-9910-DEE08FAC21F6}"/>
              </a:ext>
            </a:extLst>
          </p:cNvPr>
          <p:cNvSpPr/>
          <p:nvPr/>
        </p:nvSpPr>
        <p:spPr>
          <a:xfrm>
            <a:off x="1229141" y="2438341"/>
            <a:ext cx="1194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Проблема</a:t>
            </a: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06A76D57-D4BD-40F2-A8CC-E5EE86A5EA90}"/>
              </a:ext>
            </a:extLst>
          </p:cNvPr>
          <p:cNvSpPr/>
          <p:nvPr/>
        </p:nvSpPr>
        <p:spPr>
          <a:xfrm>
            <a:off x="803260" y="4088587"/>
            <a:ext cx="1998928" cy="1482561"/>
          </a:xfrm>
          <a:prstGeom prst="roundRect">
            <a:avLst>
              <a:gd name="adj" fmla="val 17184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Скругленный прямоугольник 17">
            <a:extLst>
              <a:ext uri="{FF2B5EF4-FFF2-40B4-BE49-F238E27FC236}">
                <a16:creationId xmlns:a16="http://schemas.microsoft.com/office/drawing/2014/main" id="{94CA7A20-3CA2-4A3F-B39C-358D7F1070C3}"/>
              </a:ext>
            </a:extLst>
          </p:cNvPr>
          <p:cNvSpPr/>
          <p:nvPr/>
        </p:nvSpPr>
        <p:spPr>
          <a:xfrm>
            <a:off x="811602" y="1044593"/>
            <a:ext cx="10283185" cy="617351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marL="0" marR="0" lvl="0" indent="0" algn="l" defTabSz="4146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59" b="1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Детально проработайте свой проект перед подачей заявки на президентский грант</a:t>
            </a:r>
          </a:p>
        </p:txBody>
      </p:sp>
      <p:sp>
        <p:nvSpPr>
          <p:cNvPr id="62" name="Стрелка: вправо с вырезом 61">
            <a:extLst>
              <a:ext uri="{FF2B5EF4-FFF2-40B4-BE49-F238E27FC236}">
                <a16:creationId xmlns:a16="http://schemas.microsoft.com/office/drawing/2014/main" id="{6676A554-A699-4527-AD9C-0915E3542038}"/>
              </a:ext>
            </a:extLst>
          </p:cNvPr>
          <p:cNvSpPr/>
          <p:nvPr/>
        </p:nvSpPr>
        <p:spPr>
          <a:xfrm rot="8100000">
            <a:off x="2011136" y="2843586"/>
            <a:ext cx="23599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блачко с текстом: прямоугольное со скругленными углами 150">
            <a:extLst>
              <a:ext uri="{FF2B5EF4-FFF2-40B4-BE49-F238E27FC236}">
                <a16:creationId xmlns:a16="http://schemas.microsoft.com/office/drawing/2014/main" id="{6538969C-41FA-4925-AF6D-0B932FA74AFD}"/>
              </a:ext>
            </a:extLst>
          </p:cNvPr>
          <p:cNvSpPr/>
          <p:nvPr/>
        </p:nvSpPr>
        <p:spPr>
          <a:xfrm>
            <a:off x="2977121" y="3521396"/>
            <a:ext cx="1012759" cy="369332"/>
          </a:xfrm>
          <a:prstGeom prst="wedgeRoundRectCallout">
            <a:avLst>
              <a:gd name="adj1" fmla="val -38592"/>
              <a:gd name="adj2" fmla="val -16256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</a:t>
            </a:r>
          </a:p>
        </p:txBody>
      </p:sp>
      <p:sp>
        <p:nvSpPr>
          <p:cNvPr id="63" name="Стрелка: вправо с вырезом 62">
            <a:extLst>
              <a:ext uri="{FF2B5EF4-FFF2-40B4-BE49-F238E27FC236}">
                <a16:creationId xmlns:a16="http://schemas.microsoft.com/office/drawing/2014/main" id="{2AE69659-5A3F-4D3B-A562-1886ACCF6DED}"/>
              </a:ext>
            </a:extLst>
          </p:cNvPr>
          <p:cNvSpPr/>
          <p:nvPr/>
        </p:nvSpPr>
        <p:spPr>
          <a:xfrm rot="16200000">
            <a:off x="1353035" y="3283424"/>
            <a:ext cx="9224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право с вырезом 65">
            <a:extLst>
              <a:ext uri="{FF2B5EF4-FFF2-40B4-BE49-F238E27FC236}">
                <a16:creationId xmlns:a16="http://schemas.microsoft.com/office/drawing/2014/main" id="{CC8E5F30-5DD7-44F9-A963-A41E2C5921A8}"/>
              </a:ext>
            </a:extLst>
          </p:cNvPr>
          <p:cNvSpPr/>
          <p:nvPr/>
        </p:nvSpPr>
        <p:spPr>
          <a:xfrm>
            <a:off x="2946210" y="2467358"/>
            <a:ext cx="1150586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2197C80-5C67-4249-942B-B3AF5F06C9ED}"/>
              </a:ext>
            </a:extLst>
          </p:cNvPr>
          <p:cNvSpPr/>
          <p:nvPr/>
        </p:nvSpPr>
        <p:spPr>
          <a:xfrm>
            <a:off x="9544471" y="1684133"/>
            <a:ext cx="1710328" cy="464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Будущее</a:t>
            </a:r>
          </a:p>
        </p:txBody>
      </p:sp>
    </p:spTree>
    <p:extLst>
      <p:ext uri="{BB962C8B-B14F-4D97-AF65-F5344CB8AC3E}">
        <p14:creationId xmlns:p14="http://schemas.microsoft.com/office/powerpoint/2010/main" val="92424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882E4-E576-4661-86C9-97A1A52F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Содержание семинара</a:t>
            </a:r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B7E0048-7A08-4DCD-9737-0FB10EBFF2EA}"/>
              </a:ext>
            </a:extLst>
          </p:cNvPr>
          <p:cNvGrpSpPr/>
          <p:nvPr/>
        </p:nvGrpSpPr>
        <p:grpSpPr>
          <a:xfrm>
            <a:off x="1547170" y="1763556"/>
            <a:ext cx="1823099" cy="1823099"/>
            <a:chOff x="974864" y="1889680"/>
            <a:chExt cx="2365662" cy="2365662"/>
          </a:xfrm>
          <a:noFill/>
        </p:grpSpPr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B184958F-A0E8-4289-B06C-DC6F4750AFA4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F069CB8D-28CA-47F8-B504-8B7EDF926F2A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A95E71-7C7E-4285-BE60-3BFF4AE0EFB8}"/>
              </a:ext>
            </a:extLst>
          </p:cNvPr>
          <p:cNvSpPr/>
          <p:nvPr/>
        </p:nvSpPr>
        <p:spPr>
          <a:xfrm>
            <a:off x="678547" y="3726004"/>
            <a:ext cx="3552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Информация о конкурсе.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Как происходит экспертиза заявок конкурса?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5E676B8-FE3F-44DF-9BD2-370D65386D24}"/>
              </a:ext>
            </a:extLst>
          </p:cNvPr>
          <p:cNvGrpSpPr/>
          <p:nvPr/>
        </p:nvGrpSpPr>
        <p:grpSpPr>
          <a:xfrm>
            <a:off x="5086783" y="1763556"/>
            <a:ext cx="1823099" cy="1823099"/>
            <a:chOff x="974864" y="1889680"/>
            <a:chExt cx="2365662" cy="2365662"/>
          </a:xfrm>
          <a:noFill/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DEE37A24-0FFE-4C4B-A9D2-3C1AF512161E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90B0CEE2-31E8-4232-B485-E6A4C33FD980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F4031DD-AEA3-4D14-A1F0-114182A10A7D}"/>
              </a:ext>
            </a:extLst>
          </p:cNvPr>
          <p:cNvGrpSpPr/>
          <p:nvPr/>
        </p:nvGrpSpPr>
        <p:grpSpPr>
          <a:xfrm>
            <a:off x="8659963" y="1763556"/>
            <a:ext cx="1823099" cy="1823099"/>
            <a:chOff x="974864" y="1889680"/>
            <a:chExt cx="2365662" cy="2365662"/>
          </a:xfrm>
          <a:noFill/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8C8CE60D-5F29-44CB-870E-FFE2FDD03F86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EAD7CC5E-9D7C-4877-AEB5-7BE8FFC265DE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CC72FFD-9DC9-4F2D-9685-68AAE6BB6493}"/>
              </a:ext>
            </a:extLst>
          </p:cNvPr>
          <p:cNvSpPr/>
          <p:nvPr/>
        </p:nvSpPr>
        <p:spPr>
          <a:xfrm>
            <a:off x="4416575" y="3726004"/>
            <a:ext cx="32315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Как разработать социальный проект?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67A4C5C-7155-4133-81C3-841641B0C41F}"/>
              </a:ext>
            </a:extLst>
          </p:cNvPr>
          <p:cNvSpPr/>
          <p:nvPr/>
        </p:nvSpPr>
        <p:spPr>
          <a:xfrm>
            <a:off x="8009300" y="3726004"/>
            <a:ext cx="3168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Как правильно заполнить заявку на конкурс?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>
                <a:solidFill>
                  <a:prstClr val="black"/>
                </a:solidFill>
                <a:latin typeface="Calibri" panose="020F0502020204030204"/>
              </a:rPr>
              <a:t>Разбор основных ошибок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C9D13707-EF0C-4BB4-ABED-1CD056E22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5758" y="2113995"/>
            <a:ext cx="1034743" cy="1384995"/>
          </a:xfrm>
        </p:spPr>
        <p:txBody>
          <a:bodyPr>
            <a:normAutofit lnSpcReduction="10000"/>
          </a:bodyPr>
          <a:lstStyle/>
          <a:p>
            <a:r>
              <a:rPr lang="ru-RU" sz="9600" dirty="0"/>
              <a:t>1</a:t>
            </a:r>
          </a:p>
        </p:txBody>
      </p:sp>
      <p:sp>
        <p:nvSpPr>
          <p:cNvPr id="18" name="Объект 16">
            <a:extLst>
              <a:ext uri="{FF2B5EF4-FFF2-40B4-BE49-F238E27FC236}">
                <a16:creationId xmlns:a16="http://schemas.microsoft.com/office/drawing/2014/main" id="{F76F225F-A455-4C1F-96F8-42579B31D99C}"/>
              </a:ext>
            </a:extLst>
          </p:cNvPr>
          <p:cNvSpPr txBox="1">
            <a:spLocks/>
          </p:cNvSpPr>
          <p:nvPr/>
        </p:nvSpPr>
        <p:spPr>
          <a:xfrm>
            <a:off x="5614531" y="2113995"/>
            <a:ext cx="1034743" cy="13849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960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19" name="Объект 16">
            <a:extLst>
              <a:ext uri="{FF2B5EF4-FFF2-40B4-BE49-F238E27FC236}">
                <a16:creationId xmlns:a16="http://schemas.microsoft.com/office/drawing/2014/main" id="{F1C11E02-05C7-43AF-AA69-E3C2797876F0}"/>
              </a:ext>
            </a:extLst>
          </p:cNvPr>
          <p:cNvSpPr txBox="1">
            <a:spLocks/>
          </p:cNvSpPr>
          <p:nvPr/>
        </p:nvSpPr>
        <p:spPr>
          <a:xfrm>
            <a:off x="9209068" y="2113995"/>
            <a:ext cx="1034743" cy="13849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960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5895DD0-0AAB-4BD2-86BA-9C5AC828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09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7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Методы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20</a:t>
            </a:fld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3D5E183-7651-4D5D-B8FF-7089C56B3FE9}"/>
              </a:ext>
            </a:extLst>
          </p:cNvPr>
          <p:cNvCxnSpPr>
            <a:cxnSpLocks/>
          </p:cNvCxnSpPr>
          <p:nvPr/>
        </p:nvCxnSpPr>
        <p:spPr>
          <a:xfrm flipH="1">
            <a:off x="2060460" y="4198548"/>
            <a:ext cx="6065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617D338-C410-4E14-B76B-AF5E77EF4F91}"/>
              </a:ext>
            </a:extLst>
          </p:cNvPr>
          <p:cNvCxnSpPr>
            <a:cxnSpLocks/>
          </p:cNvCxnSpPr>
          <p:nvPr/>
        </p:nvCxnSpPr>
        <p:spPr>
          <a:xfrm flipH="1">
            <a:off x="7229360" y="4206096"/>
            <a:ext cx="27401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D636C5E-5761-490B-9445-34584BA1688C}"/>
              </a:ext>
            </a:extLst>
          </p:cNvPr>
          <p:cNvCxnSpPr>
            <a:cxnSpLocks/>
          </p:cNvCxnSpPr>
          <p:nvPr/>
        </p:nvCxnSpPr>
        <p:spPr>
          <a:xfrm flipV="1">
            <a:off x="5868804" y="1684090"/>
            <a:ext cx="0" cy="3766746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9A43FA3-806E-4E05-B209-F343B9937856}"/>
              </a:ext>
            </a:extLst>
          </p:cNvPr>
          <p:cNvSpPr txBox="1">
            <a:spLocks/>
          </p:cNvSpPr>
          <p:nvPr/>
        </p:nvSpPr>
        <p:spPr>
          <a:xfrm>
            <a:off x="6299200" y="3765856"/>
            <a:ext cx="4587240" cy="3217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Какие действия </a:t>
            </a:r>
            <a:br>
              <a:rPr lang="en-US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 технологии мы будем использовать?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1CFB24-3992-46FE-842E-63B1C0522D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1939" y="1976048"/>
            <a:ext cx="1774982" cy="1485897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07E346F9-BAAD-4E99-B47B-F27EF6B051D5}"/>
              </a:ext>
            </a:extLst>
          </p:cNvPr>
          <p:cNvSpPr txBox="1">
            <a:spLocks/>
          </p:cNvSpPr>
          <p:nvPr/>
        </p:nvSpPr>
        <p:spPr>
          <a:xfrm>
            <a:off x="1711960" y="3765856"/>
            <a:ext cx="3102836" cy="3217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мы будем это делать?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47E6D82-3D5E-4602-9558-5D4C142268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58715" y="1976047"/>
            <a:ext cx="1609325" cy="14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26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D4C211-4B25-405F-8880-10004793E24D}"/>
              </a:ext>
            </a:extLst>
          </p:cNvPr>
          <p:cNvGrpSpPr/>
          <p:nvPr/>
        </p:nvGrpSpPr>
        <p:grpSpPr>
          <a:xfrm>
            <a:off x="3492742" y="1615613"/>
            <a:ext cx="5396596" cy="4467687"/>
            <a:chOff x="3590660" y="1105103"/>
            <a:chExt cx="6787163" cy="5210679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88C4739-2862-4BAF-B93B-8E0B14AC2B21}"/>
                </a:ext>
              </a:extLst>
            </p:cNvPr>
            <p:cNvCxnSpPr>
              <a:cxnSpLocks/>
            </p:cNvCxnSpPr>
            <p:nvPr/>
          </p:nvCxnSpPr>
          <p:spPr>
            <a:xfrm>
              <a:off x="3590660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0AA44E96-7471-479C-B41D-3703BF065A76}"/>
                </a:ext>
              </a:extLst>
            </p:cNvPr>
            <p:cNvCxnSpPr>
              <a:cxnSpLocks/>
            </p:cNvCxnSpPr>
            <p:nvPr/>
          </p:nvCxnSpPr>
          <p:spPr>
            <a:xfrm>
              <a:off x="10377823" y="1105103"/>
              <a:ext cx="0" cy="5210679"/>
            </a:xfrm>
            <a:prstGeom prst="line">
              <a:avLst/>
            </a:prstGeom>
            <a:noFill/>
            <a:ln w="3810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67" name="Стрелка: влево-вправо 66">
            <a:extLst>
              <a:ext uri="{FF2B5EF4-FFF2-40B4-BE49-F238E27FC236}">
                <a16:creationId xmlns:a16="http://schemas.microsoft.com/office/drawing/2014/main" id="{D375D951-5AD7-464C-B4C7-41390E5AA36C}"/>
              </a:ext>
            </a:extLst>
          </p:cNvPr>
          <p:cNvSpPr/>
          <p:nvPr/>
        </p:nvSpPr>
        <p:spPr>
          <a:xfrm rot="20966076">
            <a:off x="7940982" y="5366931"/>
            <a:ext cx="1387650" cy="321014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7DD63224-B470-4354-BD1B-4ED70E9EAF8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99829" y="5557259"/>
            <a:ext cx="0" cy="31272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37A74207-55E1-4BB4-85CE-F22C59DEA27F}"/>
              </a:ext>
            </a:extLst>
          </p:cNvPr>
          <p:cNvCxnSpPr>
            <a:cxnSpLocks/>
          </p:cNvCxnSpPr>
          <p:nvPr/>
        </p:nvCxnSpPr>
        <p:spPr>
          <a:xfrm rot="5400000">
            <a:off x="5383879" y="5557259"/>
            <a:ext cx="0" cy="31272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F8812E4-6F44-4E76-9149-634125834F6E}"/>
              </a:ext>
            </a:extLst>
          </p:cNvPr>
          <p:cNvSpPr/>
          <p:nvPr/>
        </p:nvSpPr>
        <p:spPr>
          <a:xfrm>
            <a:off x="803260" y="5055574"/>
            <a:ext cx="1998927" cy="52330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DA13F37-5A2B-4442-BBA1-8CDC9EA43328}"/>
              </a:ext>
            </a:extLst>
          </p:cNvPr>
          <p:cNvSpPr/>
          <p:nvPr/>
        </p:nvSpPr>
        <p:spPr>
          <a:xfrm>
            <a:off x="910040" y="4221915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Социальная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среда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7D47FB8-44B0-4729-82B2-51F0DA5CFB26}"/>
              </a:ext>
            </a:extLst>
          </p:cNvPr>
          <p:cNvSpPr/>
          <p:nvPr/>
        </p:nvSpPr>
        <p:spPr>
          <a:xfrm>
            <a:off x="2968254" y="4328015"/>
            <a:ext cx="6342091" cy="952927"/>
          </a:xfrm>
          <a:prstGeom prst="rightArrow">
            <a:avLst/>
          </a:prstGeom>
          <a:solidFill>
            <a:schemeClr val="bg1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06CFF0-5F93-462A-914A-0417579C39AF}"/>
              </a:ext>
            </a:extLst>
          </p:cNvPr>
          <p:cNvSpPr/>
          <p:nvPr/>
        </p:nvSpPr>
        <p:spPr>
          <a:xfrm>
            <a:off x="937201" y="1664933"/>
            <a:ext cx="1802934" cy="434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Настоящее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7BF46AC-EFEB-41B1-A1AC-6FDD74852720}"/>
              </a:ext>
            </a:extLst>
          </p:cNvPr>
          <p:cNvSpPr/>
          <p:nvPr/>
        </p:nvSpPr>
        <p:spPr>
          <a:xfrm>
            <a:off x="9544471" y="1684133"/>
            <a:ext cx="1710328" cy="464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Будущее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5E0626-2247-49B8-ABB7-0B6D859A02B9}"/>
              </a:ext>
            </a:extLst>
          </p:cNvPr>
          <p:cNvSpPr/>
          <p:nvPr/>
        </p:nvSpPr>
        <p:spPr>
          <a:xfrm>
            <a:off x="4187268" y="4563882"/>
            <a:ext cx="3699652" cy="4646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Реализация проекта – мероприятия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D945A35-0EA5-45F7-95EC-37FF540E1F9D}"/>
              </a:ext>
            </a:extLst>
          </p:cNvPr>
          <p:cNvSpPr/>
          <p:nvPr/>
        </p:nvSpPr>
        <p:spPr>
          <a:xfrm>
            <a:off x="3757274" y="5898285"/>
            <a:ext cx="1851146" cy="42917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Команда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E711674-1BF5-4B4A-845C-E49647BBBF50}"/>
              </a:ext>
            </a:extLst>
          </p:cNvPr>
          <p:cNvSpPr/>
          <p:nvPr/>
        </p:nvSpPr>
        <p:spPr>
          <a:xfrm>
            <a:off x="6958077" y="5900141"/>
            <a:ext cx="1167263" cy="38999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Бюджет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7556937-E7A8-4934-B979-B997390AA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4397" y="5339083"/>
            <a:ext cx="617238" cy="61723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9231244-C27F-45B6-B6CF-40DF2532D8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0811" y="5367302"/>
            <a:ext cx="853988" cy="59407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3B9A0C-BCF3-4C4B-917E-360DB9F00E07}"/>
              </a:ext>
            </a:extLst>
          </p:cNvPr>
          <p:cNvSpPr/>
          <p:nvPr/>
        </p:nvSpPr>
        <p:spPr>
          <a:xfrm>
            <a:off x="890132" y="4929151"/>
            <a:ext cx="1776460" cy="73519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05" tIns="36353" rIns="72705" bIns="363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7270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/>
              </a:rPr>
              <a:t>Целевая группа</a:t>
            </a:r>
          </a:p>
        </p:txBody>
      </p:sp>
      <p:sp>
        <p:nvSpPr>
          <p:cNvPr id="38" name="Заголовок 5">
            <a:extLst>
              <a:ext uri="{FF2B5EF4-FFF2-40B4-BE49-F238E27FC236}">
                <a16:creationId xmlns:a16="http://schemas.microsoft.com/office/drawing/2014/main" id="{B980366A-724E-4880-A54B-CD3BE212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624E33"/>
                </a:solidFill>
              </a:rPr>
              <a:t>Социальное проектирование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5F3F176-3477-41CB-8F7E-715D9F8B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21</a:t>
            </a:fld>
            <a:endParaRPr lang="ru-RU" dirty="0"/>
          </a:p>
        </p:txBody>
      </p:sp>
      <p:sp>
        <p:nvSpPr>
          <p:cNvPr id="61" name="Облачко с текстом: прямоугольное со скругленными углами 60">
            <a:extLst>
              <a:ext uri="{FF2B5EF4-FFF2-40B4-BE49-F238E27FC236}">
                <a16:creationId xmlns:a16="http://schemas.microsoft.com/office/drawing/2014/main" id="{8383BD3C-6A15-4B3C-9434-9A6EA6306435}"/>
              </a:ext>
            </a:extLst>
          </p:cNvPr>
          <p:cNvSpPr/>
          <p:nvPr/>
        </p:nvSpPr>
        <p:spPr>
          <a:xfrm>
            <a:off x="8511408" y="5864795"/>
            <a:ext cx="1825038" cy="369332"/>
          </a:xfrm>
          <a:prstGeom prst="wedgeRoundRectCallout">
            <a:avLst>
              <a:gd name="adj1" fmla="val -41764"/>
              <a:gd name="adj2" fmla="val -13505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Соразмерность</a:t>
            </a:r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4BDD63B-91BD-42FD-8390-896DC893C2D6}"/>
              </a:ext>
            </a:extLst>
          </p:cNvPr>
          <p:cNvCxnSpPr>
            <a:cxnSpLocks/>
          </p:cNvCxnSpPr>
          <p:nvPr/>
        </p:nvCxnSpPr>
        <p:spPr>
          <a:xfrm>
            <a:off x="6179196" y="2841947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BF910AAD-5271-4361-8B8D-22215219D26D}"/>
              </a:ext>
            </a:extLst>
          </p:cNvPr>
          <p:cNvSpPr/>
          <p:nvPr/>
        </p:nvSpPr>
        <p:spPr>
          <a:xfrm>
            <a:off x="4205288" y="307262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687893F-5BB1-4499-845F-70AEAD2D772F}"/>
              </a:ext>
            </a:extLst>
          </p:cNvPr>
          <p:cNvSpPr/>
          <p:nvPr/>
        </p:nvSpPr>
        <p:spPr>
          <a:xfrm>
            <a:off x="5412258" y="2440490"/>
            <a:ext cx="152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Идея проекта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A7E60F6A-63D7-458B-AF3F-828DFBA1CC3F}"/>
              </a:ext>
            </a:extLst>
          </p:cNvPr>
          <p:cNvSpPr/>
          <p:nvPr/>
        </p:nvSpPr>
        <p:spPr>
          <a:xfrm>
            <a:off x="4205288" y="2406974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090E1D0-C1CD-4C47-8379-7E82E02582A5}"/>
              </a:ext>
            </a:extLst>
          </p:cNvPr>
          <p:cNvSpPr/>
          <p:nvPr/>
        </p:nvSpPr>
        <p:spPr>
          <a:xfrm>
            <a:off x="3367787" y="3103278"/>
            <a:ext cx="5630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 проекта – решение проблемы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D474B64E-B563-4F4D-8B0F-B040D148D912}"/>
              </a:ext>
            </a:extLst>
          </p:cNvPr>
          <p:cNvSpPr/>
          <p:nvPr/>
        </p:nvSpPr>
        <p:spPr>
          <a:xfrm>
            <a:off x="4205288" y="1726750"/>
            <a:ext cx="3962263" cy="43535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66793F2A-9E8A-4486-960B-066A642E4DFE}"/>
              </a:ext>
            </a:extLst>
          </p:cNvPr>
          <p:cNvSpPr/>
          <p:nvPr/>
        </p:nvSpPr>
        <p:spPr>
          <a:xfrm>
            <a:off x="4016029" y="1768309"/>
            <a:ext cx="4342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Инициатор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8614FE75-0671-43C8-8E5D-3622DA731BB7}"/>
              </a:ext>
            </a:extLst>
          </p:cNvPr>
          <p:cNvSpPr/>
          <p:nvPr/>
        </p:nvSpPr>
        <p:spPr>
          <a:xfrm>
            <a:off x="5755113" y="378905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</a:t>
            </a: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A25869E0-C609-4DAF-A1F6-76B26D72AF3D}"/>
              </a:ext>
            </a:extLst>
          </p:cNvPr>
          <p:cNvSpPr/>
          <p:nvPr/>
        </p:nvSpPr>
        <p:spPr>
          <a:xfrm>
            <a:off x="4205288" y="3755537"/>
            <a:ext cx="3962263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23885271-7032-447D-AB00-BCA84956AAB7}"/>
              </a:ext>
            </a:extLst>
          </p:cNvPr>
          <p:cNvCxnSpPr>
            <a:cxnSpLocks/>
          </p:cNvCxnSpPr>
          <p:nvPr/>
        </p:nvCxnSpPr>
        <p:spPr>
          <a:xfrm>
            <a:off x="6179196" y="3516564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50D60A09-7A3B-41C2-9922-9134BCDC6F6D}"/>
              </a:ext>
            </a:extLst>
          </p:cNvPr>
          <p:cNvCxnSpPr>
            <a:cxnSpLocks/>
          </p:cNvCxnSpPr>
          <p:nvPr/>
        </p:nvCxnSpPr>
        <p:spPr>
          <a:xfrm>
            <a:off x="6179196" y="2181548"/>
            <a:ext cx="0" cy="215066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122" name="Прямоугольник: скругленные углы 121">
            <a:extLst>
              <a:ext uri="{FF2B5EF4-FFF2-40B4-BE49-F238E27FC236}">
                <a16:creationId xmlns:a16="http://schemas.microsoft.com/office/drawing/2014/main" id="{7BB8F9F0-40CD-4E5A-AD66-3CD1B913FC64}"/>
              </a:ext>
            </a:extLst>
          </p:cNvPr>
          <p:cNvSpPr/>
          <p:nvPr/>
        </p:nvSpPr>
        <p:spPr>
          <a:xfrm>
            <a:off x="814388" y="2406975"/>
            <a:ext cx="1996529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867AB687-03F3-42D7-A8A5-B1401F35FF4A}"/>
              </a:ext>
            </a:extLst>
          </p:cNvPr>
          <p:cNvCxnSpPr>
            <a:cxnSpLocks/>
          </p:cNvCxnSpPr>
          <p:nvPr/>
        </p:nvCxnSpPr>
        <p:spPr>
          <a:xfrm>
            <a:off x="6179196" y="4227764"/>
            <a:ext cx="0" cy="31272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</p:cxnSp>
      <p:sp>
        <p:nvSpPr>
          <p:cNvPr id="130" name="Прямоугольник: скругленные углы 129">
            <a:extLst>
              <a:ext uri="{FF2B5EF4-FFF2-40B4-BE49-F238E27FC236}">
                <a16:creationId xmlns:a16="http://schemas.microsoft.com/office/drawing/2014/main" id="{CC6EA38C-FA96-42AC-9323-F9FE59F90FA1}"/>
              </a:ext>
            </a:extLst>
          </p:cNvPr>
          <p:cNvSpPr/>
          <p:nvPr/>
        </p:nvSpPr>
        <p:spPr>
          <a:xfrm>
            <a:off x="5540240" y="5482738"/>
            <a:ext cx="1292360" cy="435357"/>
          </a:xfrm>
          <a:prstGeom prst="roundRect">
            <a:avLst>
              <a:gd name="adj" fmla="val 50000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Прямоугольник 130">
            <a:extLst>
              <a:ext uri="{FF2B5EF4-FFF2-40B4-BE49-F238E27FC236}">
                <a16:creationId xmlns:a16="http://schemas.microsoft.com/office/drawing/2014/main" id="{8642CAC9-E43F-4DFC-BE1E-A04030D4E7E6}"/>
              </a:ext>
            </a:extLst>
          </p:cNvPr>
          <p:cNvSpPr/>
          <p:nvPr/>
        </p:nvSpPr>
        <p:spPr>
          <a:xfrm>
            <a:off x="5696604" y="5528954"/>
            <a:ext cx="994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Ресурсы</a:t>
            </a: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45C43F4-4FB8-4DF5-9910-DEE08FAC21F6}"/>
              </a:ext>
            </a:extLst>
          </p:cNvPr>
          <p:cNvSpPr/>
          <p:nvPr/>
        </p:nvSpPr>
        <p:spPr>
          <a:xfrm>
            <a:off x="1229141" y="2438341"/>
            <a:ext cx="1194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Проблема</a:t>
            </a: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:a16="http://schemas.microsoft.com/office/drawing/2014/main" id="{06A76D57-D4BD-40F2-A8CC-E5EE86A5EA90}"/>
              </a:ext>
            </a:extLst>
          </p:cNvPr>
          <p:cNvSpPr/>
          <p:nvPr/>
        </p:nvSpPr>
        <p:spPr>
          <a:xfrm>
            <a:off x="803260" y="4088587"/>
            <a:ext cx="1998928" cy="1482561"/>
          </a:xfrm>
          <a:prstGeom prst="roundRect">
            <a:avLst>
              <a:gd name="adj" fmla="val 17184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4" name="Группа 113">
            <a:extLst>
              <a:ext uri="{FF2B5EF4-FFF2-40B4-BE49-F238E27FC236}">
                <a16:creationId xmlns:a16="http://schemas.microsoft.com/office/drawing/2014/main" id="{C2E79D8D-1D80-48AD-A163-EF9D862B23AC}"/>
              </a:ext>
            </a:extLst>
          </p:cNvPr>
          <p:cNvGrpSpPr/>
          <p:nvPr/>
        </p:nvGrpSpPr>
        <p:grpSpPr>
          <a:xfrm rot="5400000">
            <a:off x="5959027" y="5162570"/>
            <a:ext cx="469335" cy="135929"/>
            <a:chOff x="3625984" y="2263466"/>
            <a:chExt cx="418785" cy="121289"/>
          </a:xfrm>
        </p:grpSpPr>
        <p:cxnSp>
          <p:nvCxnSpPr>
            <p:cNvPr id="115" name="Прямая соединительная линия 114">
              <a:extLst>
                <a:ext uri="{FF2B5EF4-FFF2-40B4-BE49-F238E27FC236}">
                  <a16:creationId xmlns:a16="http://schemas.microsoft.com/office/drawing/2014/main" id="{8BDD2B49-9AFA-4842-9EA2-629B3ED8674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866140" y="2147346"/>
              <a:ext cx="0" cy="357259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  <a:headEnd type="none" w="med" len="med"/>
              <a:tailEnd type="triangle" w="lg" len="lg"/>
            </a:ln>
            <a:effectLst/>
          </p:spPr>
        </p:cxnSp>
        <p:sp>
          <p:nvSpPr>
            <p:cNvPr id="116" name="Овал 115">
              <a:extLst>
                <a:ext uri="{FF2B5EF4-FFF2-40B4-BE49-F238E27FC236}">
                  <a16:creationId xmlns:a16="http://schemas.microsoft.com/office/drawing/2014/main" id="{76AC88D1-47A0-4D6B-8D9F-A7EF21BF4E97}"/>
                </a:ext>
              </a:extLst>
            </p:cNvPr>
            <p:cNvSpPr/>
            <p:nvPr/>
          </p:nvSpPr>
          <p:spPr>
            <a:xfrm>
              <a:off x="3625984" y="2263466"/>
              <a:ext cx="123056" cy="121289"/>
            </a:xfrm>
            <a:prstGeom prst="ellipse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02982B63-639C-4818-A007-26859D676D70}"/>
              </a:ext>
            </a:extLst>
          </p:cNvPr>
          <p:cNvSpPr/>
          <p:nvPr/>
        </p:nvSpPr>
        <p:spPr>
          <a:xfrm>
            <a:off x="9530707" y="4540486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Улучшенная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социальная </a:t>
            </a:r>
            <a:b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</a:b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среда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18" name="Прямоугольник: скругленные углы 117">
            <a:extLst>
              <a:ext uri="{FF2B5EF4-FFF2-40B4-BE49-F238E27FC236}">
                <a16:creationId xmlns:a16="http://schemas.microsoft.com/office/drawing/2014/main" id="{8AEFE039-44E7-4801-83CA-1DFC127F08FC}"/>
              </a:ext>
            </a:extLst>
          </p:cNvPr>
          <p:cNvSpPr/>
          <p:nvPr/>
        </p:nvSpPr>
        <p:spPr>
          <a:xfrm>
            <a:off x="9423927" y="4088587"/>
            <a:ext cx="1998928" cy="1482561"/>
          </a:xfrm>
          <a:prstGeom prst="roundRect">
            <a:avLst>
              <a:gd name="adj" fmla="val 17184"/>
            </a:avLst>
          </a:prstGeom>
          <a:noFill/>
          <a:ln w="31750" cap="flat" cmpd="sng" algn="ctr">
            <a:solidFill>
              <a:srgbClr val="FFC20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2460BB16-5EAC-4D7F-A752-E8DD1EA395F5}"/>
              </a:ext>
            </a:extLst>
          </p:cNvPr>
          <p:cNvSpPr/>
          <p:nvPr/>
        </p:nvSpPr>
        <p:spPr>
          <a:xfrm>
            <a:off x="9530707" y="4197586"/>
            <a:ext cx="1802934" cy="611016"/>
          </a:xfrm>
          <a:prstGeom prst="rect">
            <a:avLst/>
          </a:prstGeom>
          <a:noFill/>
          <a:ln w="3175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Gill Sans"/>
              </a:rPr>
              <a:t>Результат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Gill Sans"/>
            </a:endParaRPr>
          </a:p>
        </p:txBody>
      </p:sp>
      <p:sp>
        <p:nvSpPr>
          <p:cNvPr id="147" name="Облачко с текстом: прямоугольное со скругленными углами 146">
            <a:extLst>
              <a:ext uri="{FF2B5EF4-FFF2-40B4-BE49-F238E27FC236}">
                <a16:creationId xmlns:a16="http://schemas.microsoft.com/office/drawing/2014/main" id="{E4E1B67F-D17C-470C-90E6-AF8EFB9D91EC}"/>
              </a:ext>
            </a:extLst>
          </p:cNvPr>
          <p:cNvSpPr/>
          <p:nvPr/>
        </p:nvSpPr>
        <p:spPr>
          <a:xfrm>
            <a:off x="10011241" y="3419721"/>
            <a:ext cx="1904850" cy="369332"/>
          </a:xfrm>
          <a:prstGeom prst="wedgeRoundRectCallout">
            <a:avLst>
              <a:gd name="adj1" fmla="val -42354"/>
              <a:gd name="adj2" fmla="val 18130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Достижимость</a:t>
            </a:r>
          </a:p>
        </p:txBody>
      </p:sp>
      <p:sp>
        <p:nvSpPr>
          <p:cNvPr id="148" name="Облачко с текстом: прямоугольное со скругленными углами 147">
            <a:extLst>
              <a:ext uri="{FF2B5EF4-FFF2-40B4-BE49-F238E27FC236}">
                <a16:creationId xmlns:a16="http://schemas.microsoft.com/office/drawing/2014/main" id="{BAD2FDF6-09EA-4304-8FEE-B5B427F617D2}"/>
              </a:ext>
            </a:extLst>
          </p:cNvPr>
          <p:cNvSpPr/>
          <p:nvPr/>
        </p:nvSpPr>
        <p:spPr>
          <a:xfrm>
            <a:off x="9376000" y="2340669"/>
            <a:ext cx="2433391" cy="751402"/>
          </a:xfrm>
          <a:prstGeom prst="wedgeRoundRectCallout">
            <a:avLst>
              <a:gd name="adj1" fmla="val -65423"/>
              <a:gd name="adj2" fmla="val 3807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Оценка социального эффекта</a:t>
            </a:r>
          </a:p>
        </p:txBody>
      </p:sp>
      <p:sp>
        <p:nvSpPr>
          <p:cNvPr id="150" name="Скругленный прямоугольник 17">
            <a:extLst>
              <a:ext uri="{FF2B5EF4-FFF2-40B4-BE49-F238E27FC236}">
                <a16:creationId xmlns:a16="http://schemas.microsoft.com/office/drawing/2014/main" id="{94CA7A20-3CA2-4A3F-B39C-358D7F1070C3}"/>
              </a:ext>
            </a:extLst>
          </p:cNvPr>
          <p:cNvSpPr/>
          <p:nvPr/>
        </p:nvSpPr>
        <p:spPr>
          <a:xfrm>
            <a:off x="811602" y="1044593"/>
            <a:ext cx="10283185" cy="617351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marL="0" marR="0" lvl="0" indent="0" algn="l" defTabSz="4146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59" b="1" i="0" u="none" strike="noStrike" kern="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Детально проработайте свой проект перед подачей заявки на президентский грант</a:t>
            </a:r>
          </a:p>
        </p:txBody>
      </p:sp>
      <p:sp>
        <p:nvSpPr>
          <p:cNvPr id="60" name="Стрелка: вправо с вырезом 59">
            <a:extLst>
              <a:ext uri="{FF2B5EF4-FFF2-40B4-BE49-F238E27FC236}">
                <a16:creationId xmlns:a16="http://schemas.microsoft.com/office/drawing/2014/main" id="{ABD26963-1B4F-46E0-A28A-367942251F90}"/>
              </a:ext>
            </a:extLst>
          </p:cNvPr>
          <p:cNvSpPr/>
          <p:nvPr/>
        </p:nvSpPr>
        <p:spPr>
          <a:xfrm rot="2926648">
            <a:off x="7810981" y="2899447"/>
            <a:ext cx="2201912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: вправо с вырезом 61">
            <a:extLst>
              <a:ext uri="{FF2B5EF4-FFF2-40B4-BE49-F238E27FC236}">
                <a16:creationId xmlns:a16="http://schemas.microsoft.com/office/drawing/2014/main" id="{6676A554-A699-4527-AD9C-0915E3542038}"/>
              </a:ext>
            </a:extLst>
          </p:cNvPr>
          <p:cNvSpPr/>
          <p:nvPr/>
        </p:nvSpPr>
        <p:spPr>
          <a:xfrm rot="8100000">
            <a:off x="2011136" y="2843586"/>
            <a:ext cx="23599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блачко с текстом: прямоугольное со скругленными углами 150">
            <a:extLst>
              <a:ext uri="{FF2B5EF4-FFF2-40B4-BE49-F238E27FC236}">
                <a16:creationId xmlns:a16="http://schemas.microsoft.com/office/drawing/2014/main" id="{6538969C-41FA-4925-AF6D-0B932FA74AFD}"/>
              </a:ext>
            </a:extLst>
          </p:cNvPr>
          <p:cNvSpPr/>
          <p:nvPr/>
        </p:nvSpPr>
        <p:spPr>
          <a:xfrm>
            <a:off x="2977121" y="3521396"/>
            <a:ext cx="1012759" cy="369332"/>
          </a:xfrm>
          <a:prstGeom prst="wedgeRoundRectCallout">
            <a:avLst>
              <a:gd name="adj1" fmla="val -38592"/>
              <a:gd name="adj2" fmla="val -16256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</a:t>
            </a:r>
          </a:p>
        </p:txBody>
      </p:sp>
      <p:sp>
        <p:nvSpPr>
          <p:cNvPr id="63" name="Стрелка: вправо с вырезом 62">
            <a:extLst>
              <a:ext uri="{FF2B5EF4-FFF2-40B4-BE49-F238E27FC236}">
                <a16:creationId xmlns:a16="http://schemas.microsoft.com/office/drawing/2014/main" id="{2AE69659-5A3F-4D3B-A562-1886ACCF6DED}"/>
              </a:ext>
            </a:extLst>
          </p:cNvPr>
          <p:cNvSpPr/>
          <p:nvPr/>
        </p:nvSpPr>
        <p:spPr>
          <a:xfrm rot="16200000">
            <a:off x="1353035" y="3283424"/>
            <a:ext cx="922410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право с вырезом 65">
            <a:extLst>
              <a:ext uri="{FF2B5EF4-FFF2-40B4-BE49-F238E27FC236}">
                <a16:creationId xmlns:a16="http://schemas.microsoft.com/office/drawing/2014/main" id="{CC8E5F30-5DD7-44F9-A963-A41E2C5921A8}"/>
              </a:ext>
            </a:extLst>
          </p:cNvPr>
          <p:cNvSpPr/>
          <p:nvPr/>
        </p:nvSpPr>
        <p:spPr>
          <a:xfrm>
            <a:off x="2946210" y="2467358"/>
            <a:ext cx="1150586" cy="321014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119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2F08B02-768C-471D-845A-D36B8BEFF3C8}"/>
              </a:ext>
            </a:extLst>
          </p:cNvPr>
          <p:cNvCxnSpPr>
            <a:cxnSpLocks/>
          </p:cNvCxnSpPr>
          <p:nvPr/>
        </p:nvCxnSpPr>
        <p:spPr>
          <a:xfrm flipH="1">
            <a:off x="9680263" y="2362071"/>
            <a:ext cx="1330323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483C098-6556-44F5-B869-43CE4E5EE4FC}"/>
              </a:ext>
            </a:extLst>
          </p:cNvPr>
          <p:cNvCxnSpPr>
            <a:cxnSpLocks/>
          </p:cNvCxnSpPr>
          <p:nvPr/>
        </p:nvCxnSpPr>
        <p:spPr>
          <a:xfrm flipH="1">
            <a:off x="4546289" y="3466971"/>
            <a:ext cx="2085972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7577616-B338-4C08-B756-BCF1567EE716}"/>
              </a:ext>
            </a:extLst>
          </p:cNvPr>
          <p:cNvCxnSpPr>
            <a:cxnSpLocks/>
          </p:cNvCxnSpPr>
          <p:nvPr/>
        </p:nvCxnSpPr>
        <p:spPr>
          <a:xfrm flipH="1">
            <a:off x="4546289" y="4571871"/>
            <a:ext cx="2936872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7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Затраты / Ресурсы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22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4428816" y="1907670"/>
            <a:ext cx="6949615" cy="34186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Aft>
                <a:spcPts val="1800"/>
              </a:spcAft>
            </a:pP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Какие ресурсы нам для этого </a:t>
            </a: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нужны? </a:t>
            </a:r>
            <a:endParaRPr lang="en-US" altLang="zh-CN" sz="320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1800"/>
              </a:spcAft>
            </a:pP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Какими ресурсами и в каком объеме </a:t>
            </a: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располагает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наша организация?</a:t>
            </a:r>
            <a:endParaRPr lang="en-US" altLang="zh-CN" sz="32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1800"/>
              </a:spcAft>
            </a:pP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Какие ресурсы и в каком объеме нам </a:t>
            </a: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нужно привлечь,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чтобы реализовать ПРОЕКТ?</a:t>
            </a:r>
            <a:endParaRPr lang="ru-RU" altLang="ru-RU" sz="3200" b="0" dirty="0">
              <a:solidFill>
                <a:srgbClr val="3C3837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6B7F6C-D8F6-47F5-9A7A-1805F6D1D5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0808" y="2035825"/>
            <a:ext cx="2803662" cy="2164388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98F6A1C-25A2-4F44-948A-D8C0E46FFDA0}"/>
              </a:ext>
            </a:extLst>
          </p:cNvPr>
          <p:cNvCxnSpPr>
            <a:cxnSpLocks/>
          </p:cNvCxnSpPr>
          <p:nvPr/>
        </p:nvCxnSpPr>
        <p:spPr>
          <a:xfrm flipV="1">
            <a:off x="4036515" y="1628238"/>
            <a:ext cx="0" cy="3786973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1893363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23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5924007" y="1422124"/>
            <a:ext cx="3053133" cy="20953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Кто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мы? </a:t>
            </a:r>
          </a:p>
          <a:p>
            <a:pPr algn="ctr"/>
            <a:endParaRPr lang="ru-RU" altLang="ru-RU" sz="32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ru-RU" altLang="ru-RU" sz="32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8827176-0451-4E9C-996D-267E67FA7ADE}"/>
              </a:ext>
            </a:extLst>
          </p:cNvPr>
          <p:cNvSpPr/>
          <p:nvPr/>
        </p:nvSpPr>
        <p:spPr>
          <a:xfrm>
            <a:off x="7078373" y="2626999"/>
            <a:ext cx="2946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3200" b="1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мы умеем?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55D9D1D-EA67-4545-9A19-562793582330}"/>
              </a:ext>
            </a:extLst>
          </p:cNvPr>
          <p:cNvSpPr/>
          <p:nvPr/>
        </p:nvSpPr>
        <p:spPr>
          <a:xfrm>
            <a:off x="6420081" y="3632328"/>
            <a:ext cx="42631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ru-RU" sz="3200" b="1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ru-RU" altLang="ru-RU" sz="3200" b="1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это поможет </a:t>
            </a:r>
            <a:br>
              <a:rPr lang="en-US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нам выполнить задуманное?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72E52B6-BE42-485C-AE6F-76F0D4A3CB59}"/>
              </a:ext>
            </a:extLst>
          </p:cNvPr>
          <p:cNvGrpSpPr/>
          <p:nvPr/>
        </p:nvGrpSpPr>
        <p:grpSpPr>
          <a:xfrm>
            <a:off x="1591150" y="1239811"/>
            <a:ext cx="4478818" cy="4478818"/>
            <a:chOff x="3570514" y="1798041"/>
            <a:chExt cx="4064000" cy="4064000"/>
          </a:xfrm>
        </p:grpSpPr>
        <p:pic>
          <p:nvPicPr>
            <p:cNvPr id="7" name="Рисунок 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98" r="7105" b="1804"/>
            <a:stretch/>
          </p:blipFill>
          <p:spPr bwMode="auto">
            <a:xfrm>
              <a:off x="3707581" y="1948562"/>
              <a:ext cx="3794490" cy="376449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7E8C397C-6F24-4BA5-B465-E3D18E7873C4}"/>
                </a:ext>
              </a:extLst>
            </p:cNvPr>
            <p:cNvSpPr/>
            <p:nvPr/>
          </p:nvSpPr>
          <p:spPr>
            <a:xfrm>
              <a:off x="3570514" y="1798041"/>
              <a:ext cx="4064000" cy="4064000"/>
            </a:xfrm>
            <a:prstGeom prst="ellipse">
              <a:avLst/>
            </a:prstGeom>
            <a:noFill/>
            <a:ln w="38100" cap="rnd">
              <a:solidFill>
                <a:schemeClr val="accent5"/>
              </a:solidFill>
              <a:prstDash val="sysDot"/>
              <a:round/>
            </a:ln>
            <a:effectLst/>
          </p:spPr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9743286-CAD5-48B2-9D7C-AB94C9DD622A}"/>
              </a:ext>
            </a:extLst>
          </p:cNvPr>
          <p:cNvCxnSpPr>
            <a:cxnSpLocks/>
          </p:cNvCxnSpPr>
          <p:nvPr/>
        </p:nvCxnSpPr>
        <p:spPr>
          <a:xfrm flipH="1">
            <a:off x="6750389" y="2217640"/>
            <a:ext cx="5938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E78FD47-70BC-4E9E-B135-F8CDBC8D79A6}"/>
              </a:ext>
            </a:extLst>
          </p:cNvPr>
          <p:cNvCxnSpPr>
            <a:cxnSpLocks/>
          </p:cNvCxnSpPr>
          <p:nvPr/>
        </p:nvCxnSpPr>
        <p:spPr>
          <a:xfrm flipH="1">
            <a:off x="7200332" y="3117526"/>
            <a:ext cx="5938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365EE4F-9B54-48A6-8492-C193C4C652E0}"/>
              </a:ext>
            </a:extLst>
          </p:cNvPr>
          <p:cNvCxnSpPr>
            <a:cxnSpLocks/>
          </p:cNvCxnSpPr>
          <p:nvPr/>
        </p:nvCxnSpPr>
        <p:spPr>
          <a:xfrm flipH="1">
            <a:off x="7069703" y="4119011"/>
            <a:ext cx="59384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9963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5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24</a:t>
            </a:fld>
            <a:endParaRPr lang="ru-RU" dirty="0"/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75" y="2788298"/>
            <a:ext cx="5570131" cy="3138655"/>
          </a:xfrm>
          <a:prstGeom prst="roundRect">
            <a:avLst>
              <a:gd name="adj" fmla="val 468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CAB9BEB-0B4D-41F4-BB64-885B6146D9BB}"/>
              </a:ext>
            </a:extLst>
          </p:cNvPr>
          <p:cNvCxnSpPr>
            <a:cxnSpLocks/>
          </p:cNvCxnSpPr>
          <p:nvPr/>
        </p:nvCxnSpPr>
        <p:spPr>
          <a:xfrm flipH="1">
            <a:off x="1147875" y="1811242"/>
            <a:ext cx="1609839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88CF071-70B7-42F2-8DE5-3A27F68FB171}"/>
              </a:ext>
            </a:extLst>
          </p:cNvPr>
          <p:cNvCxnSpPr>
            <a:cxnSpLocks/>
          </p:cNvCxnSpPr>
          <p:nvPr/>
        </p:nvCxnSpPr>
        <p:spPr>
          <a:xfrm flipH="1">
            <a:off x="8390505" y="1811242"/>
            <a:ext cx="1174409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FC96826-1788-49A6-8ED9-9027DF617DD5}"/>
              </a:ext>
            </a:extLst>
          </p:cNvPr>
          <p:cNvCxnSpPr>
            <a:cxnSpLocks/>
          </p:cNvCxnSpPr>
          <p:nvPr/>
        </p:nvCxnSpPr>
        <p:spPr>
          <a:xfrm flipH="1">
            <a:off x="6590735" y="2246671"/>
            <a:ext cx="1856579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C5809C9-6A73-4AD6-8421-422AC9A6C1E5}"/>
              </a:ext>
            </a:extLst>
          </p:cNvPr>
          <p:cNvCxnSpPr>
            <a:cxnSpLocks/>
          </p:cNvCxnSpPr>
          <p:nvPr/>
        </p:nvCxnSpPr>
        <p:spPr>
          <a:xfrm flipH="1">
            <a:off x="3034736" y="2246671"/>
            <a:ext cx="2045264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1018541" y="1362690"/>
            <a:ext cx="4442460" cy="20953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Кто будет 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помогать нам, выступит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партнером? </a:t>
            </a:r>
          </a:p>
          <a:p>
            <a:pPr algn="ctr"/>
            <a:endParaRPr lang="ru-RU" altLang="ru-RU" sz="32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6072243-6C74-4B3E-9D19-2F5166F6E194}"/>
              </a:ext>
            </a:extLst>
          </p:cNvPr>
          <p:cNvSpPr txBox="1">
            <a:spLocks/>
          </p:cNvSpPr>
          <p:nvPr/>
        </p:nvSpPr>
        <p:spPr>
          <a:xfrm>
            <a:off x="6125030" y="1362690"/>
            <a:ext cx="5185228" cy="20953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он/они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умеет?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Какими </a:t>
            </a:r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ресурсами</a:t>
            </a: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располагает?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E514AFF-D884-4C22-96A4-4F338C38BE64}"/>
              </a:ext>
            </a:extLst>
          </p:cNvPr>
          <p:cNvCxnSpPr>
            <a:cxnSpLocks/>
          </p:cNvCxnSpPr>
          <p:nvPr/>
        </p:nvCxnSpPr>
        <p:spPr>
          <a:xfrm flipV="1">
            <a:off x="5970404" y="1075313"/>
            <a:ext cx="0" cy="1471858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838557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И что в результате?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25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607604" y="3067095"/>
            <a:ext cx="4759054" cy="30720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Какие конкретные позитивные изменения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произойдут у целевой группы в результате наших действий?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3E4AC0F-5537-4CD7-AF4A-C4FBEDDBC552}"/>
              </a:ext>
            </a:extLst>
          </p:cNvPr>
          <p:cNvSpPr txBox="1">
            <a:spLocks/>
          </p:cNvSpPr>
          <p:nvPr/>
        </p:nvSpPr>
        <p:spPr>
          <a:xfrm>
            <a:off x="6197325" y="3070918"/>
            <a:ext cx="5135881" cy="30720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Каковы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ожидаемые результаты,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их количественные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 качественные характеристики?</a:t>
            </a:r>
          </a:p>
          <a:p>
            <a:pPr algn="ctr"/>
            <a:endParaRPr lang="ru-RU" altLang="ru-RU" sz="32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F94AD04-799D-4244-B1D2-BD3451080085}"/>
              </a:ext>
            </a:extLst>
          </p:cNvPr>
          <p:cNvCxnSpPr>
            <a:cxnSpLocks/>
          </p:cNvCxnSpPr>
          <p:nvPr/>
        </p:nvCxnSpPr>
        <p:spPr>
          <a:xfrm flipV="1">
            <a:off x="5970404" y="1634242"/>
            <a:ext cx="0" cy="3786973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352811-B8FD-476C-B8C2-17A3DF0A6C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1175" y="1455621"/>
            <a:ext cx="1648180" cy="14008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10CEF4-A714-45EF-B3C2-01DDE0F05D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46539" y="1232956"/>
            <a:ext cx="1648179" cy="162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00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E79D09F-9852-46F4-BDFE-C4117DEB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5364" y="3065431"/>
            <a:ext cx="730206" cy="54665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09DDD5-302E-49C1-9BAC-2EAF45D7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163" y="3065431"/>
            <a:ext cx="730206" cy="54665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395F0-6D89-416C-9A5B-68C03C971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202" y="187385"/>
            <a:ext cx="8895080" cy="815027"/>
          </a:xfrm>
        </p:spPr>
        <p:txBody>
          <a:bodyPr/>
          <a:lstStyle/>
          <a:p>
            <a:r>
              <a:rPr lang="ru-RU" dirty="0"/>
              <a:t>Какими должны быть результаты проекта?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DE984C-1426-6B46-AB2E-31A9C2E8E2BF}"/>
              </a:ext>
            </a:extLst>
          </p:cNvPr>
          <p:cNvSpPr/>
          <p:nvPr/>
        </p:nvSpPr>
        <p:spPr>
          <a:xfrm>
            <a:off x="4857577" y="3023886"/>
            <a:ext cx="290065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3C3837"/>
                </a:solidFill>
              </a:rPr>
              <a:t>Измеримы = 1,2,3... </a:t>
            </a:r>
          </a:p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3C3837"/>
                </a:solidFill>
              </a:rPr>
              <a:t>Адекватны = масштаб проблемы</a:t>
            </a:r>
          </a:p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3C3837"/>
                </a:solidFill>
              </a:rPr>
              <a:t>Конкретны = целевая аудитория, срок и результат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D2183C-3385-48A5-80B9-D276F5FC5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5319" y="1855110"/>
            <a:ext cx="1351268" cy="118802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C69222-11D8-4B5E-9C85-66B176365B25}"/>
              </a:ext>
            </a:extLst>
          </p:cNvPr>
          <p:cNvSpPr/>
          <p:nvPr/>
        </p:nvSpPr>
        <p:spPr>
          <a:xfrm>
            <a:off x="565959" y="3125104"/>
            <a:ext cx="336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3C3837"/>
                </a:solidFill>
              </a:rPr>
              <a:t>Количественный результат –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188E7782-0C8C-4EE3-802B-7EF31921A543}"/>
              </a:ext>
            </a:extLst>
          </p:cNvPr>
          <p:cNvSpPr/>
          <p:nvPr/>
        </p:nvSpPr>
        <p:spPr>
          <a:xfrm rot="17290780" flipV="1">
            <a:off x="2355847" y="1161423"/>
            <a:ext cx="4221380" cy="4691354"/>
          </a:xfrm>
          <a:prstGeom prst="arc">
            <a:avLst>
              <a:gd name="adj1" fmla="val 20948201"/>
              <a:gd name="adj2" fmla="val 3956511"/>
            </a:avLst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59FFE71-E458-4965-A09F-D00F0B80B5F3}"/>
              </a:ext>
            </a:extLst>
          </p:cNvPr>
          <p:cNvSpPr/>
          <p:nvPr/>
        </p:nvSpPr>
        <p:spPr>
          <a:xfrm>
            <a:off x="8722496" y="3125104"/>
            <a:ext cx="2400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3C3837"/>
                </a:solidFill>
              </a:rPr>
              <a:t>Качественный результат –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AA793E9-FFE9-457D-8017-6188A28B3C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31522" y="1855107"/>
            <a:ext cx="1375159" cy="1168779"/>
          </a:xfrm>
          <a:prstGeom prst="rect">
            <a:avLst/>
          </a:prstGeom>
        </p:spPr>
      </p:pic>
      <p:sp>
        <p:nvSpPr>
          <p:cNvPr id="17" name="Дуга 16">
            <a:extLst>
              <a:ext uri="{FF2B5EF4-FFF2-40B4-BE49-F238E27FC236}">
                <a16:creationId xmlns:a16="http://schemas.microsoft.com/office/drawing/2014/main" id="{D56363D2-C6BA-4593-A784-F3F3F0823952}"/>
              </a:ext>
            </a:extLst>
          </p:cNvPr>
          <p:cNvSpPr/>
          <p:nvPr/>
        </p:nvSpPr>
        <p:spPr>
          <a:xfrm rot="4309220" flipH="1" flipV="1">
            <a:off x="6071505" y="1161423"/>
            <a:ext cx="4221380" cy="4691354"/>
          </a:xfrm>
          <a:prstGeom prst="arc">
            <a:avLst>
              <a:gd name="adj1" fmla="val 20701563"/>
              <a:gd name="adj2" fmla="val 3956511"/>
            </a:avLst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3C77C75-496E-423B-A6E9-E7A0EB49C39F}"/>
              </a:ext>
            </a:extLst>
          </p:cNvPr>
          <p:cNvSpPr/>
          <p:nvPr/>
        </p:nvSpPr>
        <p:spPr>
          <a:xfrm>
            <a:off x="565959" y="3920977"/>
            <a:ext cx="3365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3C3837"/>
                </a:solidFill>
              </a:rPr>
              <a:t>это количество людей, которые ощутят позитивные изменения после осуществления вашего проекта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EB9691E-F03E-4ECE-9643-A91330AE57B6}"/>
              </a:ext>
            </a:extLst>
          </p:cNvPr>
          <p:cNvSpPr/>
          <p:nvPr/>
        </p:nvSpPr>
        <p:spPr>
          <a:xfrm>
            <a:off x="8476786" y="3920977"/>
            <a:ext cx="2812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/>
              <a:t>это конкретные изменения, которых вы добьетесь.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3C3837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D3D9AF3-42DF-4026-BDF0-223AB3569E1C}"/>
              </a:ext>
            </a:extLst>
          </p:cNvPr>
          <p:cNvGrpSpPr/>
          <p:nvPr/>
        </p:nvGrpSpPr>
        <p:grpSpPr>
          <a:xfrm>
            <a:off x="5491113" y="1373518"/>
            <a:ext cx="1526648" cy="1380480"/>
            <a:chOff x="5491113" y="1373518"/>
            <a:chExt cx="1526648" cy="138048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592D97C-7C4A-4044-B42D-FD5A9D849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491113" y="1373518"/>
              <a:ext cx="1526648" cy="1380480"/>
            </a:xfrm>
            <a:prstGeom prst="rect">
              <a:avLst/>
            </a:prstGeom>
          </p:spPr>
        </p:pic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4C4360CA-62C0-45BA-BCD9-A2CB49F583AA}"/>
                </a:ext>
              </a:extLst>
            </p:cNvPr>
            <p:cNvSpPr/>
            <p:nvPr/>
          </p:nvSpPr>
          <p:spPr>
            <a:xfrm>
              <a:off x="6218396" y="2129790"/>
              <a:ext cx="45720" cy="45720"/>
            </a:xfrm>
            <a:prstGeom prst="ellipse">
              <a:avLst/>
            </a:prstGeom>
            <a:solidFill>
              <a:srgbClr val="3C38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CF70FD9-2FE0-4070-8B94-4A0D823F6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18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3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Как измерить эффект проекта?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27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960120" y="1721427"/>
            <a:ext cx="3540787" cy="36887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Утверждения, что:</a:t>
            </a:r>
            <a:br>
              <a:rPr lang="en-US" altLang="ru-RU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altLang="ru-RU" sz="40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36575" lvl="0" indent="-536575" algn="l">
              <a:spcBef>
                <a:spcPts val="600"/>
              </a:spcBef>
              <a:spcAft>
                <a:spcPts val="600"/>
              </a:spcAft>
              <a:buClr>
                <a:srgbClr val="FFD415"/>
              </a:buClr>
              <a:buFont typeface="Arial" panose="020B0604020202020204" pitchFamily="34" charset="0"/>
              <a:buChar char="•"/>
            </a:pP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эффект нельзя измерить, </a:t>
            </a:r>
          </a:p>
          <a:p>
            <a:pPr marL="536575" lvl="0" indent="-536575" algn="l">
              <a:spcBef>
                <a:spcPts val="600"/>
              </a:spcBef>
              <a:spcAft>
                <a:spcPts val="600"/>
              </a:spcAft>
              <a:buClr>
                <a:srgbClr val="FFD415"/>
              </a:buClr>
              <a:buFont typeface="Arial" panose="020B0604020202020204" pitchFamily="34" charset="0"/>
              <a:buChar char="•"/>
            </a:pP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мы не можем подобрать нужные показатели,</a:t>
            </a:r>
          </a:p>
          <a:p>
            <a:pPr marL="536575" lvl="0" indent="-536575" algn="l">
              <a:spcBef>
                <a:spcPts val="600"/>
              </a:spcBef>
              <a:spcAft>
                <a:spcPts val="600"/>
              </a:spcAft>
              <a:buClr>
                <a:srgbClr val="FFD415"/>
              </a:buClr>
              <a:buFont typeface="Arial" panose="020B0604020202020204" pitchFamily="34" charset="0"/>
              <a:buChar char="•"/>
            </a:pPr>
            <a:endParaRPr lang="ru-RU" altLang="zh-CN" sz="1800" b="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altLang="ru-RU" sz="3200" dirty="0">
              <a:solidFill>
                <a:srgbClr val="3C383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2F68C73-E764-47CC-AB1F-7CEBE566E461}"/>
              </a:ext>
            </a:extLst>
          </p:cNvPr>
          <p:cNvSpPr txBox="1">
            <a:spLocks/>
          </p:cNvSpPr>
          <p:nvPr/>
        </p:nvSpPr>
        <p:spPr>
          <a:xfrm>
            <a:off x="5952279" y="3202130"/>
            <a:ext cx="5691077" cy="36887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равносильно признанию,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наша деятельность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не даст заметного эффекта, </a:t>
            </a:r>
            <a:br>
              <a:rPr lang="en-US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а – возможно – и вообще никому не нужна.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0285860-FAA9-4D8B-BAB9-DC0B43418223}"/>
              </a:ext>
            </a:extLst>
          </p:cNvPr>
          <p:cNvCxnSpPr>
            <a:cxnSpLocks/>
          </p:cNvCxnSpPr>
          <p:nvPr/>
        </p:nvCxnSpPr>
        <p:spPr>
          <a:xfrm flipV="1">
            <a:off x="5284604" y="1535513"/>
            <a:ext cx="0" cy="3786973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BC72BF48-EEC2-4009-B9E6-8F422514FAE5}"/>
              </a:ext>
            </a:extLst>
          </p:cNvPr>
          <p:cNvGrpSpPr/>
          <p:nvPr/>
        </p:nvGrpSpPr>
        <p:grpSpPr>
          <a:xfrm>
            <a:off x="5952279" y="1721427"/>
            <a:ext cx="1250373" cy="1250373"/>
            <a:chOff x="7340534" y="1420945"/>
            <a:chExt cx="776902" cy="776902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6F5E411F-1670-4608-B599-C6BE4BA1027C}"/>
                </a:ext>
              </a:extLst>
            </p:cNvPr>
            <p:cNvSpPr/>
            <p:nvPr/>
          </p:nvSpPr>
          <p:spPr>
            <a:xfrm>
              <a:off x="7340534" y="1420945"/>
              <a:ext cx="776902" cy="776902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42C8F9B0-E37E-417E-A82E-DC53C586776D}"/>
                </a:ext>
              </a:extLst>
            </p:cNvPr>
            <p:cNvGrpSpPr/>
            <p:nvPr/>
          </p:nvGrpSpPr>
          <p:grpSpPr>
            <a:xfrm>
              <a:off x="7559158" y="1639569"/>
              <a:ext cx="345901" cy="345901"/>
              <a:chOff x="200885" y="4160842"/>
              <a:chExt cx="254370" cy="254370"/>
            </a:xfrm>
          </p:grpSpPr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CCFFFE0B-2E80-44E5-ABB5-DBB99D602381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>
                <a:extLst>
                  <a:ext uri="{FF2B5EF4-FFF2-40B4-BE49-F238E27FC236}">
                    <a16:creationId xmlns:a16="http://schemas.microsoft.com/office/drawing/2014/main" id="{9EA7FD18-3911-432D-8975-69DE99BEB2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70011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0F99F58-7883-4DE5-88FD-54B44FA843ED}"/>
              </a:ext>
            </a:extLst>
          </p:cNvPr>
          <p:cNvCxnSpPr>
            <a:cxnSpLocks/>
          </p:cNvCxnSpPr>
          <p:nvPr/>
        </p:nvCxnSpPr>
        <p:spPr>
          <a:xfrm flipH="1">
            <a:off x="4660590" y="2514471"/>
            <a:ext cx="3683310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802A8D8-8F0B-46EC-B8B6-618352939E64}"/>
              </a:ext>
            </a:extLst>
          </p:cNvPr>
          <p:cNvCxnSpPr>
            <a:cxnSpLocks/>
          </p:cNvCxnSpPr>
          <p:nvPr/>
        </p:nvCxnSpPr>
        <p:spPr>
          <a:xfrm flipH="1">
            <a:off x="4673289" y="3606671"/>
            <a:ext cx="2235511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CF5DC4D-4086-4A26-9EC3-D6DD6F0107B9}"/>
              </a:ext>
            </a:extLst>
          </p:cNvPr>
          <p:cNvCxnSpPr>
            <a:cxnSpLocks/>
          </p:cNvCxnSpPr>
          <p:nvPr/>
        </p:nvCxnSpPr>
        <p:spPr>
          <a:xfrm flipH="1">
            <a:off x="4673289" y="4743321"/>
            <a:ext cx="1689412" cy="0"/>
          </a:xfrm>
          <a:prstGeom prst="line">
            <a:avLst/>
          </a:prstGeom>
          <a:solidFill>
            <a:schemeClr val="bg1"/>
          </a:solidFill>
          <a:ln w="38100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3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664" y="195058"/>
            <a:ext cx="9369136" cy="815027"/>
          </a:xfrm>
        </p:spPr>
        <p:txBody>
          <a:bodyPr/>
          <a:lstStyle/>
          <a:p>
            <a:r>
              <a:rPr lang="ru-RU" dirty="0"/>
              <a:t>Что обеспечит устойчивость проекта?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28</a:t>
            </a:fld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4544358" y="1719695"/>
            <a:ext cx="6678153" cy="34186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spcAft>
                <a:spcPts val="1800"/>
              </a:spcAft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Каковы перспективы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дальнейшего развития проекта?</a:t>
            </a:r>
          </a:p>
          <a:p>
            <a:pPr algn="l">
              <a:spcAft>
                <a:spcPts val="1800"/>
              </a:spcAft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Что поможет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его реализации </a:t>
            </a:r>
            <a:br>
              <a:rPr lang="en-US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других условиях?</a:t>
            </a:r>
          </a:p>
          <a:p>
            <a:pPr algn="l">
              <a:spcAft>
                <a:spcPts val="1800"/>
              </a:spcAft>
            </a:pPr>
            <a:r>
              <a:rPr lang="ru-RU" altLang="zh-CN" sz="320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Как и кем </a:t>
            </a:r>
            <a:r>
              <a:rPr lang="ru-RU" altLang="zh-CN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он может быть продолжен?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930B02-AD57-4311-9E98-DA5E5FD306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8720" y="2323093"/>
            <a:ext cx="2172226" cy="1881548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04F2832-1BA7-4B23-B6B9-D6CEB4E7BCA9}"/>
              </a:ext>
            </a:extLst>
          </p:cNvPr>
          <p:cNvCxnSpPr>
            <a:cxnSpLocks/>
          </p:cNvCxnSpPr>
          <p:nvPr/>
        </p:nvCxnSpPr>
        <p:spPr>
          <a:xfrm flipV="1">
            <a:off x="4036515" y="1592663"/>
            <a:ext cx="0" cy="3786973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4043473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157B67-AE06-43E2-856F-63841E7D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3776" y="2035427"/>
            <a:ext cx="1929282" cy="196541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493422-C76B-4E03-AFEB-A9D76A4BBF64}"/>
              </a:ext>
            </a:extLst>
          </p:cNvPr>
          <p:cNvSpPr/>
          <p:nvPr/>
        </p:nvSpPr>
        <p:spPr>
          <a:xfrm>
            <a:off x="5302239" y="3971809"/>
            <a:ext cx="1541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Заявка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5B71FB58-0530-4B5F-AC1B-A07C87D1EA18}"/>
              </a:ext>
            </a:extLst>
          </p:cNvPr>
          <p:cNvGrpSpPr/>
          <p:nvPr/>
        </p:nvGrpSpPr>
        <p:grpSpPr>
          <a:xfrm>
            <a:off x="4142293" y="1407887"/>
            <a:ext cx="3840728" cy="3840724"/>
            <a:chOff x="974864" y="1889680"/>
            <a:chExt cx="2365662" cy="2365662"/>
          </a:xfrm>
          <a:noFill/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78B4F6ED-027F-419D-9FA3-08744544BAE6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A5F2F78C-154E-4AE8-847F-7CAEBF505E4B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0" name="Овал 29">
            <a:extLst>
              <a:ext uri="{FF2B5EF4-FFF2-40B4-BE49-F238E27FC236}">
                <a16:creationId xmlns:a16="http://schemas.microsoft.com/office/drawing/2014/main" id="{D6CBC049-2545-4BAC-821A-183F5F4E9CBD}"/>
              </a:ext>
            </a:extLst>
          </p:cNvPr>
          <p:cNvSpPr/>
          <p:nvPr/>
        </p:nvSpPr>
        <p:spPr>
          <a:xfrm>
            <a:off x="536711" y="1262743"/>
            <a:ext cx="4123942" cy="41239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84B78F24-C38A-4F7B-9C33-0FA674BEEF9D}"/>
              </a:ext>
            </a:extLst>
          </p:cNvPr>
          <p:cNvSpPr/>
          <p:nvPr/>
        </p:nvSpPr>
        <p:spPr>
          <a:xfrm>
            <a:off x="7408765" y="1163830"/>
            <a:ext cx="4588398" cy="45883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1F86B7-9CC1-4404-B690-CA68F2642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6631" y="2147735"/>
            <a:ext cx="1905848" cy="169527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787104-C410-4C57-960E-D503CA088B42}"/>
              </a:ext>
            </a:extLst>
          </p:cNvPr>
          <p:cNvSpPr/>
          <p:nvPr/>
        </p:nvSpPr>
        <p:spPr>
          <a:xfrm>
            <a:off x="1741353" y="3971809"/>
            <a:ext cx="1611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Проект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6747A73-A20D-43F7-AEE5-5764628F7BC7}"/>
              </a:ext>
            </a:extLst>
          </p:cNvPr>
          <p:cNvSpPr/>
          <p:nvPr/>
        </p:nvSpPr>
        <p:spPr>
          <a:xfrm>
            <a:off x="8853819" y="3971809"/>
            <a:ext cx="1265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Грант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FDD3C10-CA3A-4964-A547-D36224D219D7}"/>
              </a:ext>
            </a:extLst>
          </p:cNvPr>
          <p:cNvGrpSpPr/>
          <p:nvPr/>
        </p:nvGrpSpPr>
        <p:grpSpPr>
          <a:xfrm>
            <a:off x="687893" y="1407887"/>
            <a:ext cx="3840728" cy="3840724"/>
            <a:chOff x="974864" y="1889680"/>
            <a:chExt cx="2365662" cy="2365662"/>
          </a:xfrm>
          <a:noFill/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B2E727CC-1275-4D8E-9E48-0C6E06291348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F6AFDFF8-7AAB-4D27-B648-81AB57FD34D0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1B6BE7F-0C50-4D02-89C2-6382C8C4A509}"/>
              </a:ext>
            </a:extLst>
          </p:cNvPr>
          <p:cNvGrpSpPr/>
          <p:nvPr/>
        </p:nvGrpSpPr>
        <p:grpSpPr>
          <a:xfrm>
            <a:off x="7582178" y="1407887"/>
            <a:ext cx="3840728" cy="3840724"/>
            <a:chOff x="974864" y="1889680"/>
            <a:chExt cx="2365662" cy="2365662"/>
          </a:xfrm>
          <a:noFill/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A0094618-577B-4AD8-BB88-7EFE46CB38D5}"/>
                </a:ext>
              </a:extLst>
            </p:cNvPr>
            <p:cNvSpPr/>
            <p:nvPr/>
          </p:nvSpPr>
          <p:spPr>
            <a:xfrm>
              <a:off x="974864" y="1889680"/>
              <a:ext cx="2365662" cy="2365662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26B9BA64-F9D2-4523-A963-5E58976FEADB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Дуга 32">
            <a:extLst>
              <a:ext uri="{FF2B5EF4-FFF2-40B4-BE49-F238E27FC236}">
                <a16:creationId xmlns:a16="http://schemas.microsoft.com/office/drawing/2014/main" id="{6D3DF967-9583-40F7-B7D9-DEAB0BD95EB1}"/>
              </a:ext>
            </a:extLst>
          </p:cNvPr>
          <p:cNvSpPr/>
          <p:nvPr/>
        </p:nvSpPr>
        <p:spPr>
          <a:xfrm rot="16200000" flipV="1">
            <a:off x="3848868" y="889866"/>
            <a:ext cx="4412720" cy="4522916"/>
          </a:xfrm>
          <a:prstGeom prst="arc">
            <a:avLst>
              <a:gd name="adj1" fmla="val 18335664"/>
              <a:gd name="adj2" fmla="val 3204725"/>
            </a:avLst>
          </a:prstGeom>
          <a:ln w="50800" cap="rnd">
            <a:solidFill>
              <a:schemeClr val="accent5"/>
            </a:solidFill>
            <a:prstDash val="sysDot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6C81378-2220-4742-BF59-38125ED4BB5B}"/>
              </a:ext>
            </a:extLst>
          </p:cNvPr>
          <p:cNvSpPr/>
          <p:nvPr/>
        </p:nvSpPr>
        <p:spPr>
          <a:xfrm>
            <a:off x="3587475" y="3138715"/>
            <a:ext cx="1190237" cy="344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4A86D491-D0D1-45F9-B2A7-4165BB97E9A4}"/>
              </a:ext>
            </a:extLst>
          </p:cNvPr>
          <p:cNvCxnSpPr>
            <a:cxnSpLocks/>
          </p:cNvCxnSpPr>
          <p:nvPr/>
        </p:nvCxnSpPr>
        <p:spPr>
          <a:xfrm>
            <a:off x="3742932" y="3298371"/>
            <a:ext cx="757114" cy="0"/>
          </a:xfrm>
          <a:prstGeom prst="line">
            <a:avLst/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DA09376-24DB-4766-9E49-49DAA091B3EF}"/>
              </a:ext>
            </a:extLst>
          </p:cNvPr>
          <p:cNvSpPr/>
          <p:nvPr/>
        </p:nvSpPr>
        <p:spPr>
          <a:xfrm>
            <a:off x="6892458" y="3138715"/>
            <a:ext cx="1190237" cy="344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662977A-FF76-447A-99E3-2FF47E9B1227}"/>
              </a:ext>
            </a:extLst>
          </p:cNvPr>
          <p:cNvCxnSpPr>
            <a:cxnSpLocks/>
          </p:cNvCxnSpPr>
          <p:nvPr/>
        </p:nvCxnSpPr>
        <p:spPr>
          <a:xfrm>
            <a:off x="7199540" y="3298371"/>
            <a:ext cx="725878" cy="0"/>
          </a:xfrm>
          <a:prstGeom prst="line">
            <a:avLst/>
          </a:prstGeom>
          <a:ln w="38100">
            <a:solidFill>
              <a:schemeClr val="accent5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9DE9702-FD58-4717-A2D7-954C9ACE4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02262" y="2150644"/>
            <a:ext cx="2143067" cy="166227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B6EAEF6-57D7-4994-9CB4-0C46A84D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31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Объект 2">
            <a:extLst>
              <a:ext uri="{FF2B5EF4-FFF2-40B4-BE49-F238E27FC236}">
                <a16:creationId xmlns:a16="http://schemas.microsoft.com/office/drawing/2014/main" id="{E5752335-A9AE-4A37-8114-A63B8B87C206}"/>
              </a:ext>
            </a:extLst>
          </p:cNvPr>
          <p:cNvSpPr txBox="1">
            <a:spLocks/>
          </p:cNvSpPr>
          <p:nvPr/>
        </p:nvSpPr>
        <p:spPr>
          <a:xfrm>
            <a:off x="5077512" y="1101570"/>
            <a:ext cx="4221972" cy="12764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txBody>
          <a:bodyPr vert="horz" lIns="180000" tIns="18000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700" dirty="0"/>
          </a:p>
        </p:txBody>
      </p:sp>
      <p:sp>
        <p:nvSpPr>
          <p:cNvPr id="63" name="Объект 2">
            <a:extLst>
              <a:ext uri="{FF2B5EF4-FFF2-40B4-BE49-F238E27FC236}">
                <a16:creationId xmlns:a16="http://schemas.microsoft.com/office/drawing/2014/main" id="{AAA2D1FD-3DB1-4FF2-AA05-6680204AB5BF}"/>
              </a:ext>
            </a:extLst>
          </p:cNvPr>
          <p:cNvSpPr txBox="1">
            <a:spLocks/>
          </p:cNvSpPr>
          <p:nvPr/>
        </p:nvSpPr>
        <p:spPr>
          <a:xfrm>
            <a:off x="668811" y="1101570"/>
            <a:ext cx="3975249" cy="12764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txBody>
          <a:bodyPr vert="horz" lIns="180000" tIns="18000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7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4DCC7E7-BD76-42B5-A2FA-C5E3ED297B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79" b="45470"/>
          <a:stretch/>
        </p:blipFill>
        <p:spPr>
          <a:xfrm>
            <a:off x="-17601" y="4848648"/>
            <a:ext cx="12209589" cy="148941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9FC29C-338C-4C56-AED9-6178A4302E96}"/>
              </a:ext>
            </a:extLst>
          </p:cNvPr>
          <p:cNvSpPr/>
          <p:nvPr/>
        </p:nvSpPr>
        <p:spPr>
          <a:xfrm>
            <a:off x="26779" y="4243964"/>
            <a:ext cx="12165221" cy="2103976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4D319-EF12-42D6-9771-AFC3D2EA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600" y="195058"/>
            <a:ext cx="9093200" cy="815027"/>
          </a:xfrm>
        </p:spPr>
        <p:txBody>
          <a:bodyPr/>
          <a:lstStyle/>
          <a:p>
            <a:r>
              <a:rPr lang="ru-RU" dirty="0"/>
              <a:t>Победители конкурса</a:t>
            </a:r>
            <a:endParaRPr lang="ru-RU" sz="2400" b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140945-F6F5-40F1-9D9B-074C8025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439AD-A166-441A-9978-3BDD957F123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FBC7F2-8106-4F27-BBD6-CC89A9A573B7}"/>
              </a:ext>
            </a:extLst>
          </p:cNvPr>
          <p:cNvSpPr/>
          <p:nvPr/>
        </p:nvSpPr>
        <p:spPr>
          <a:xfrm>
            <a:off x="4672018" y="3603806"/>
            <a:ext cx="375331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некоммерческая организация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уже побеждала в конкурсе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2017 году</a:t>
            </a:r>
          </a:p>
        </p:txBody>
      </p:sp>
      <p:sp>
        <p:nvSpPr>
          <p:cNvPr id="52" name="Объект 2">
            <a:extLst>
              <a:ext uri="{FF2B5EF4-FFF2-40B4-BE49-F238E27FC236}">
                <a16:creationId xmlns:a16="http://schemas.microsoft.com/office/drawing/2014/main" id="{C1CC514C-A2E8-4AB8-B13F-65CBEF2A1FB8}"/>
              </a:ext>
            </a:extLst>
          </p:cNvPr>
          <p:cNvSpPr txBox="1">
            <a:spLocks/>
          </p:cNvSpPr>
          <p:nvPr/>
        </p:nvSpPr>
        <p:spPr>
          <a:xfrm>
            <a:off x="372473" y="2572635"/>
            <a:ext cx="5283584" cy="4090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1 057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некоммерческих организаций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 побеждали в конкурсах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последние 4 года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(с 2014 по 2017 год) </a:t>
            </a:r>
          </a:p>
        </p:txBody>
      </p:sp>
      <p:sp>
        <p:nvSpPr>
          <p:cNvPr id="53" name="Объект 2">
            <a:extLst>
              <a:ext uri="{FF2B5EF4-FFF2-40B4-BE49-F238E27FC236}">
                <a16:creationId xmlns:a16="http://schemas.microsoft.com/office/drawing/2014/main" id="{57316B00-871D-435B-BE55-290748B69587}"/>
              </a:ext>
            </a:extLst>
          </p:cNvPr>
          <p:cNvSpPr txBox="1">
            <a:spLocks/>
          </p:cNvSpPr>
          <p:nvPr/>
        </p:nvSpPr>
        <p:spPr>
          <a:xfrm>
            <a:off x="8892325" y="2787136"/>
            <a:ext cx="2931142" cy="250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492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некоммерческие организации участвовали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не победили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конкурсах 2017 года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34FF5C0D-FAB2-4760-88DA-EBE224282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2" y="1175692"/>
            <a:ext cx="4018361" cy="1201961"/>
          </a:xfrm>
        </p:spPr>
        <p:txBody>
          <a:bodyPr>
            <a:normAutofit/>
          </a:bodyPr>
          <a:lstStyle/>
          <a:p>
            <a:r>
              <a:rPr lang="ru-RU" sz="3200" dirty="0"/>
              <a:t>1 551</a:t>
            </a:r>
            <a:br>
              <a:rPr lang="ru-RU" dirty="0"/>
            </a:br>
            <a:r>
              <a:rPr lang="ru-RU" sz="2000" b="0" dirty="0"/>
              <a:t>некоммерческая организация – победитель конкурса</a:t>
            </a:r>
          </a:p>
          <a:p>
            <a:endParaRPr lang="ru-RU" sz="2000" b="0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69E1A47-4CF9-400B-BB01-40238922A5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0203" y="1660540"/>
            <a:ext cx="667193" cy="50039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1C68BE-C33B-4A97-A8D6-568B6B53A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22762" y="4766456"/>
            <a:ext cx="379598" cy="28469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AB62D31-4FCA-441B-BCFF-196B9C907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52860" y="3424519"/>
            <a:ext cx="412029" cy="30902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48740F3-565C-4B11-8756-251114C0ED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111" y="2758711"/>
            <a:ext cx="434156" cy="325617"/>
          </a:xfrm>
          <a:prstGeom prst="rect">
            <a:avLst/>
          </a:prstGeom>
        </p:spPr>
      </p:pic>
      <p:sp>
        <p:nvSpPr>
          <p:cNvPr id="35" name="Овал 34">
            <a:extLst>
              <a:ext uri="{FF2B5EF4-FFF2-40B4-BE49-F238E27FC236}">
                <a16:creationId xmlns:a16="http://schemas.microsoft.com/office/drawing/2014/main" id="{6D464A32-2F2B-4C4F-B1CF-A54B3E0C26E9}"/>
              </a:ext>
            </a:extLst>
          </p:cNvPr>
          <p:cNvSpPr/>
          <p:nvPr/>
        </p:nvSpPr>
        <p:spPr>
          <a:xfrm>
            <a:off x="2877640" y="4773091"/>
            <a:ext cx="283060" cy="283060"/>
          </a:xfrm>
          <a:prstGeom prst="ellipse">
            <a:avLst/>
          </a:prstGeom>
          <a:noFill/>
          <a:ln w="158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16E7FE6C-453B-4204-880C-70C472FCA2C4}"/>
              </a:ext>
            </a:extLst>
          </p:cNvPr>
          <p:cNvSpPr/>
          <p:nvPr/>
        </p:nvSpPr>
        <p:spPr>
          <a:xfrm>
            <a:off x="2950215" y="4846657"/>
            <a:ext cx="137910" cy="1359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047A95B7-EDFF-4475-A475-3F1B38B70EEC}"/>
              </a:ext>
            </a:extLst>
          </p:cNvPr>
          <p:cNvCxnSpPr>
            <a:cxnSpLocks/>
          </p:cNvCxnSpPr>
          <p:nvPr/>
        </p:nvCxnSpPr>
        <p:spPr>
          <a:xfrm>
            <a:off x="2547763" y="3076768"/>
            <a:ext cx="909394" cy="0"/>
          </a:xfrm>
          <a:prstGeom prst="line">
            <a:avLst/>
          </a:pr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F83A89A-A051-4738-9016-45EB3071E20F}"/>
              </a:ext>
            </a:extLst>
          </p:cNvPr>
          <p:cNvCxnSpPr>
            <a:cxnSpLocks/>
          </p:cNvCxnSpPr>
          <p:nvPr/>
        </p:nvCxnSpPr>
        <p:spPr>
          <a:xfrm>
            <a:off x="3019028" y="4439117"/>
            <a:ext cx="0" cy="451474"/>
          </a:xfrm>
          <a:prstGeom prst="lin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Овал 40">
            <a:extLst>
              <a:ext uri="{FF2B5EF4-FFF2-40B4-BE49-F238E27FC236}">
                <a16:creationId xmlns:a16="http://schemas.microsoft.com/office/drawing/2014/main" id="{12D1A112-C9BE-4940-A66B-4B10F3AA33A5}"/>
              </a:ext>
            </a:extLst>
          </p:cNvPr>
          <p:cNvSpPr/>
          <p:nvPr/>
        </p:nvSpPr>
        <p:spPr>
          <a:xfrm>
            <a:off x="6399302" y="5412500"/>
            <a:ext cx="283060" cy="283060"/>
          </a:xfrm>
          <a:prstGeom prst="ellipse">
            <a:avLst/>
          </a:prstGeom>
          <a:noFill/>
          <a:ln w="158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187F0A17-F45F-4EAC-8BCF-9DF51615FD03}"/>
              </a:ext>
            </a:extLst>
          </p:cNvPr>
          <p:cNvSpPr/>
          <p:nvPr/>
        </p:nvSpPr>
        <p:spPr>
          <a:xfrm>
            <a:off x="6471877" y="5486066"/>
            <a:ext cx="137910" cy="1359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D40F8F3-4571-4E33-948D-1A6E8FE2BBE0}"/>
              </a:ext>
            </a:extLst>
          </p:cNvPr>
          <p:cNvCxnSpPr>
            <a:cxnSpLocks/>
          </p:cNvCxnSpPr>
          <p:nvPr/>
        </p:nvCxnSpPr>
        <p:spPr>
          <a:xfrm>
            <a:off x="6247554" y="4109153"/>
            <a:ext cx="601346" cy="0"/>
          </a:xfrm>
          <a:prstGeom prst="line">
            <a:avLst/>
          </a:pr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5EBF54FC-57A9-4D5A-AF27-967154F4D4C4}"/>
              </a:ext>
            </a:extLst>
          </p:cNvPr>
          <p:cNvCxnSpPr>
            <a:cxnSpLocks/>
          </p:cNvCxnSpPr>
          <p:nvPr/>
        </p:nvCxnSpPr>
        <p:spPr>
          <a:xfrm>
            <a:off x="6540690" y="5224736"/>
            <a:ext cx="0" cy="305264"/>
          </a:xfrm>
          <a:prstGeom prst="lin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6" name="Овал 45">
            <a:extLst>
              <a:ext uri="{FF2B5EF4-FFF2-40B4-BE49-F238E27FC236}">
                <a16:creationId xmlns:a16="http://schemas.microsoft.com/office/drawing/2014/main" id="{44AD6A7E-5BA1-4D70-8676-28DF1E3EBA7A}"/>
              </a:ext>
            </a:extLst>
          </p:cNvPr>
          <p:cNvSpPr/>
          <p:nvPr/>
        </p:nvSpPr>
        <p:spPr>
          <a:xfrm>
            <a:off x="10223495" y="5219681"/>
            <a:ext cx="283060" cy="283060"/>
          </a:xfrm>
          <a:prstGeom prst="ellipse">
            <a:avLst/>
          </a:prstGeom>
          <a:noFill/>
          <a:ln w="158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99B58956-2910-459E-B304-37A1C19C0371}"/>
              </a:ext>
            </a:extLst>
          </p:cNvPr>
          <p:cNvSpPr/>
          <p:nvPr/>
        </p:nvSpPr>
        <p:spPr>
          <a:xfrm>
            <a:off x="10296070" y="5293247"/>
            <a:ext cx="137910" cy="1359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20856FE8-24C4-41FC-94B7-414C22A0536F}"/>
              </a:ext>
            </a:extLst>
          </p:cNvPr>
          <p:cNvCxnSpPr>
            <a:cxnSpLocks/>
          </p:cNvCxnSpPr>
          <p:nvPr/>
        </p:nvCxnSpPr>
        <p:spPr>
          <a:xfrm>
            <a:off x="10062222" y="3282426"/>
            <a:ext cx="601346" cy="0"/>
          </a:xfrm>
          <a:prstGeom prst="line">
            <a:avLst/>
          </a:pr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746FD398-1D94-4FDE-87F1-E3E177ACA885}"/>
              </a:ext>
            </a:extLst>
          </p:cNvPr>
          <p:cNvCxnSpPr>
            <a:cxnSpLocks/>
          </p:cNvCxnSpPr>
          <p:nvPr/>
        </p:nvCxnSpPr>
        <p:spPr>
          <a:xfrm>
            <a:off x="10364883" y="4982586"/>
            <a:ext cx="0" cy="354595"/>
          </a:xfrm>
          <a:prstGeom prst="line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Объект 2">
            <a:extLst>
              <a:ext uri="{FF2B5EF4-FFF2-40B4-BE49-F238E27FC236}">
                <a16:creationId xmlns:a16="http://schemas.microsoft.com/office/drawing/2014/main" id="{4EE967C4-0112-4CB9-8EC9-2FBC74F1C65D}"/>
              </a:ext>
            </a:extLst>
          </p:cNvPr>
          <p:cNvSpPr txBox="1">
            <a:spLocks/>
          </p:cNvSpPr>
          <p:nvPr/>
        </p:nvSpPr>
        <p:spPr>
          <a:xfrm>
            <a:off x="5261705" y="1315567"/>
            <a:ext cx="4221972" cy="1185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3,15 </a:t>
            </a:r>
            <a:r>
              <a:rPr lang="ru-RU" sz="2000" dirty="0"/>
              <a:t>млрд ₽</a:t>
            </a:r>
            <a:br>
              <a:rPr lang="ru-RU" dirty="0"/>
            </a:br>
            <a:r>
              <a:rPr lang="ru-RU" sz="2000" b="0" dirty="0"/>
              <a:t>общая сумма выделенных грантов</a:t>
            </a: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58E062EE-74DC-4603-98D9-DE6593043A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6604" y="2793387"/>
            <a:ext cx="463398" cy="347549"/>
          </a:xfrm>
          <a:prstGeom prst="rect">
            <a:avLst/>
          </a:prstGeom>
        </p:spPr>
      </p:pic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21EFF2CD-54BE-4871-A890-59718BF3B946}"/>
              </a:ext>
            </a:extLst>
          </p:cNvPr>
          <p:cNvCxnSpPr>
            <a:cxnSpLocks/>
          </p:cNvCxnSpPr>
          <p:nvPr/>
        </p:nvCxnSpPr>
        <p:spPr>
          <a:xfrm>
            <a:off x="849563" y="1616268"/>
            <a:ext cx="909394" cy="0"/>
          </a:xfrm>
          <a:prstGeom prst="line">
            <a:avLst/>
          </a:pr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49A270FE-F8DE-44A8-83D0-0016E2AFD94E}"/>
              </a:ext>
            </a:extLst>
          </p:cNvPr>
          <p:cNvCxnSpPr>
            <a:cxnSpLocks/>
          </p:cNvCxnSpPr>
          <p:nvPr/>
        </p:nvCxnSpPr>
        <p:spPr>
          <a:xfrm>
            <a:off x="5345363" y="1755968"/>
            <a:ext cx="1557937" cy="0"/>
          </a:xfrm>
          <a:prstGeom prst="line">
            <a:avLst/>
          </a:pr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4287212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4C7CCF4-8C7F-44CA-80F8-79E2C93DF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0019"/>
            <a:ext cx="10080978" cy="2387600"/>
          </a:xfrm>
        </p:spPr>
        <p:txBody>
          <a:bodyPr/>
          <a:lstStyle/>
          <a:p>
            <a:r>
              <a:rPr lang="ru-RU" sz="4400" dirty="0"/>
              <a:t>Как подать заявку на конкурс </a:t>
            </a:r>
            <a:br>
              <a:rPr lang="en-US" sz="4400" dirty="0"/>
            </a:br>
            <a:r>
              <a:rPr lang="ru-RU" sz="4400" dirty="0"/>
              <a:t>на предоставление грантов Президента Российской Федерации на развитие гражданского общества?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EEBB56F-86B6-4652-AD3A-AAB787CC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624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219C4-738F-406C-B30E-AE8D563C4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8"/>
            <a:ext cx="8895080" cy="815027"/>
          </a:xfrm>
        </p:spPr>
        <p:txBody>
          <a:bodyPr/>
          <a:lstStyle/>
          <a:p>
            <a:r>
              <a:rPr lang="ru-RU" dirty="0"/>
              <a:t>Участники конкурса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F2C52F-2CD3-4EB5-85C5-912A0AA9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439AD-A166-441A-9978-3BDD957F123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863A3E-B7B1-484A-91DA-0C32CD05E22F}"/>
              </a:ext>
            </a:extLst>
          </p:cNvPr>
          <p:cNvSpPr txBox="1"/>
          <p:nvPr/>
        </p:nvSpPr>
        <p:spPr>
          <a:xfrm>
            <a:off x="1334180" y="1080613"/>
            <a:ext cx="4676777" cy="772614"/>
          </a:xfrm>
          <a:prstGeom prst="rect">
            <a:avLst/>
          </a:prstGeom>
          <a:noFill/>
        </p:spPr>
        <p:txBody>
          <a:bodyPr wrap="square" lIns="94582" tIns="47291" rIns="94582" bIns="472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 конкурсе могут участвовать некоммерческие организации: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7B2357-8E30-47DD-91B3-7208D5862F30}"/>
              </a:ext>
            </a:extLst>
          </p:cNvPr>
          <p:cNvSpPr txBox="1"/>
          <p:nvPr/>
        </p:nvSpPr>
        <p:spPr>
          <a:xfrm>
            <a:off x="6550844" y="1220034"/>
            <a:ext cx="4979779" cy="434060"/>
          </a:xfrm>
          <a:prstGeom prst="rect">
            <a:avLst/>
          </a:prstGeom>
          <a:noFill/>
        </p:spPr>
        <p:txBody>
          <a:bodyPr wrap="square" lIns="94582" tIns="47291" rIns="94582" bIns="472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конкурсе не могут участвовать: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8526734-3790-4466-A8EF-4BDA54CDB002}"/>
              </a:ext>
            </a:extLst>
          </p:cNvPr>
          <p:cNvSpPr/>
          <p:nvPr/>
        </p:nvSpPr>
        <p:spPr>
          <a:xfrm>
            <a:off x="1354275" y="1924610"/>
            <a:ext cx="365587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EB180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зарегистрированные не позднее,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чем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за 1 год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до дня окончания приема заявок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а при запросе грантов до 500 тысяч рублей (кроме «ресурсных центров») – не позднее, чем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за 6 месяцев.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EB180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не находящиеся в процессе ликвидации, банкротства,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под действием решения суда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 приостановлении деятельности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EB180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не имеющие просроченной задолженности по налогам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иным платежам в бюджет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7AA2857-D48D-48A5-8ABD-BF25F5637B39}"/>
              </a:ext>
            </a:extLst>
          </p:cNvPr>
          <p:cNvSpPr/>
          <p:nvPr/>
        </p:nvSpPr>
        <p:spPr>
          <a:xfrm>
            <a:off x="6550844" y="1809775"/>
            <a:ext cx="5241850" cy="416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организации, созданные государством, регионами, муниципальными образованиями, государственными органами, органами местного самоуправления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потребительские кооперативы и их объединения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политические партии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саморегулируемые организации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объединения работодателей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торгово-промышленные палаты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товарищества собственников недвижимости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адвокатские палаты, адвокатские образования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нотариальные палаты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общественно-государственные организации</a:t>
            </a:r>
          </a:p>
          <a:p>
            <a:pPr marL="186595" marR="0" lvl="0" indent="-18659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EC7805"/>
              </a:buClr>
              <a:buSzPct val="120000"/>
              <a:buFont typeface="Wingdings" charset="2"/>
              <a:buChar char="§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микрофинансовые организации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37CE93B-C445-445B-88FF-769FD0B86B50}"/>
              </a:ext>
            </a:extLst>
          </p:cNvPr>
          <p:cNvGrpSpPr/>
          <p:nvPr/>
        </p:nvGrpSpPr>
        <p:grpSpPr>
          <a:xfrm>
            <a:off x="5705154" y="1038225"/>
            <a:ext cx="776902" cy="776902"/>
            <a:chOff x="7340534" y="1420945"/>
            <a:chExt cx="776902" cy="776902"/>
          </a:xfrm>
        </p:grpSpPr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18EA02FA-61E2-4FF9-9C3E-DC55C262944C}"/>
                </a:ext>
              </a:extLst>
            </p:cNvPr>
            <p:cNvSpPr/>
            <p:nvPr/>
          </p:nvSpPr>
          <p:spPr>
            <a:xfrm>
              <a:off x="7340534" y="1420945"/>
              <a:ext cx="776902" cy="776902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90A71393-7316-4A57-8478-D1B19DFD0222}"/>
                </a:ext>
              </a:extLst>
            </p:cNvPr>
            <p:cNvGrpSpPr/>
            <p:nvPr/>
          </p:nvGrpSpPr>
          <p:grpSpPr>
            <a:xfrm>
              <a:off x="7559158" y="1639569"/>
              <a:ext cx="345901" cy="345901"/>
              <a:chOff x="200885" y="4160842"/>
              <a:chExt cx="254370" cy="254370"/>
            </a:xfrm>
          </p:grpSpPr>
          <p:cxnSp>
            <p:nvCxnSpPr>
              <p:cNvPr id="14" name="Прямая соединительная линия 13">
                <a:extLst>
                  <a:ext uri="{FF2B5EF4-FFF2-40B4-BE49-F238E27FC236}">
                    <a16:creationId xmlns:a16="http://schemas.microsoft.com/office/drawing/2014/main" id="{FE3CAEA8-6645-49C2-895D-2E16F7AEFF35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C21235CD-7210-4055-8845-25A0816602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C22C47D-8F61-4750-A838-1259668436C4}"/>
              </a:ext>
            </a:extLst>
          </p:cNvPr>
          <p:cNvGrpSpPr/>
          <p:nvPr/>
        </p:nvGrpSpPr>
        <p:grpSpPr>
          <a:xfrm>
            <a:off x="506303" y="1039474"/>
            <a:ext cx="776902" cy="776902"/>
            <a:chOff x="2906577" y="499658"/>
            <a:chExt cx="513441" cy="513441"/>
          </a:xfrm>
        </p:grpSpPr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320CE63F-204C-4993-A3CB-92344A346267}"/>
                </a:ext>
              </a:extLst>
            </p:cNvPr>
            <p:cNvSpPr/>
            <p:nvPr/>
          </p:nvSpPr>
          <p:spPr>
            <a:xfrm>
              <a:off x="2906577" y="49965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1A759C5D-323A-41B6-850F-9F76D6A6B531}"/>
                </a:ext>
              </a:extLst>
            </p:cNvPr>
            <p:cNvGrpSpPr/>
            <p:nvPr/>
          </p:nvGrpSpPr>
          <p:grpSpPr>
            <a:xfrm>
              <a:off x="3009063" y="671259"/>
              <a:ext cx="307050" cy="182319"/>
              <a:chOff x="26861" y="4160842"/>
              <a:chExt cx="428394" cy="254370"/>
            </a:xfrm>
          </p:grpSpPr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19443087-67EE-4DE1-8790-DA1101D0B604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FCF17941-55B7-4470-9F40-9CF8C958B6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91953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578F5EB-83E9-4659-A4D2-E6304B49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6" y="195058"/>
            <a:ext cx="9109364" cy="815027"/>
          </a:xfrm>
        </p:spPr>
        <p:txBody>
          <a:bodyPr/>
          <a:lstStyle/>
          <a:p>
            <a:r>
              <a:rPr lang="ru-RU" dirty="0"/>
              <a:t>Информация для помощи в подготовке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C4BA0C-4FBF-45E2-8B3E-66E4F27E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32</a:t>
            </a:fld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4B2EED-E437-4000-87FE-EE4B355C6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3640" y="1418579"/>
            <a:ext cx="1535824" cy="15645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5A3BE5-8976-4A26-A08A-793B7B5934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629" y="1234232"/>
            <a:ext cx="2063877" cy="158759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5C0883-F469-4B7B-BFA0-433B013C219B}"/>
              </a:ext>
            </a:extLst>
          </p:cNvPr>
          <p:cNvSpPr/>
          <p:nvPr/>
        </p:nvSpPr>
        <p:spPr>
          <a:xfrm>
            <a:off x="524126" y="3091231"/>
            <a:ext cx="42893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200" b="1" dirty="0">
                <a:solidFill>
                  <a:srgbClr val="3C3837"/>
                </a:solidFill>
                <a:latin typeface="Calibri" panose="020F0502020204030204" pitchFamily="34" charset="0"/>
              </a:rPr>
              <a:t>Инструкция</a:t>
            </a:r>
            <a:br>
              <a:rPr lang="ru-RU" sz="2200" b="1" dirty="0">
                <a:solidFill>
                  <a:srgbClr val="3C3837"/>
                </a:solidFill>
                <a:latin typeface="Calibri" panose="020F0502020204030204" pitchFamily="34" charset="0"/>
              </a:rPr>
            </a:br>
            <a:r>
              <a:rPr lang="ru-RU" sz="2200" dirty="0">
                <a:solidFill>
                  <a:srgbClr val="3C3837"/>
                </a:solidFill>
                <a:latin typeface="Calibri" panose="020F0502020204030204" pitchFamily="34" charset="0"/>
              </a:rPr>
              <a:t>(методические рекомендации)</a:t>
            </a:r>
          </a:p>
          <a:p>
            <a:pPr algn="ctr">
              <a:spcAft>
                <a:spcPts val="600"/>
              </a:spcAft>
              <a:buClr>
                <a:schemeClr val="accent5"/>
              </a:buClr>
              <a:buSzPct val="120000"/>
            </a:pP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  <a:hlinkClick r:id="rId7" invalidUrl="https://президентскиегранты.рф/Content/files/Инструкция по подготовке документов на конкурс 2017-2-v2.pdf"/>
              </a:rPr>
              <a:t>по заполнению заявки</a:t>
            </a:r>
            <a:r>
              <a:rPr lang="en-US" b="1" dirty="0">
                <a:solidFill>
                  <a:srgbClr val="413D3E"/>
                </a:solidFill>
                <a:latin typeface="Calibri" panose="020F0502020204030204" pitchFamily="34" charset="0"/>
                <a:hlinkClick r:id="rId7" invalidUrl="https://президентскиегранты.рф/Content/files/Инструкция по подготовке документов на конкурс 2017-2-v2.pdf"/>
              </a:rPr>
              <a:t> </a:t>
            </a: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  <a:hlinkClick r:id="rId7" invalidUrl="https://президентскиегранты.рф/Content/files/Инструкция по подготовке документов на конкурс 2017-2-v2.pdf"/>
              </a:rPr>
              <a:t>на участие </a:t>
            </a:r>
            <a:br>
              <a:rPr lang="en-US" b="1" dirty="0">
                <a:solidFill>
                  <a:srgbClr val="413D3E"/>
                </a:solidFill>
                <a:latin typeface="Calibri" panose="020F0502020204030204" pitchFamily="34" charset="0"/>
                <a:hlinkClick r:id="rId7" invalidUrl="https://президентскиегранты.рф/Content/files/Инструкция по подготовке документов на конкурс 2017-2-v2.pdf"/>
              </a:rPr>
            </a:b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  <a:hlinkClick r:id="rId7" invalidUrl="https://президентскиегранты.рф/Content/files/Инструкция по подготовке документов на конкурс 2017-2-v2.pdf"/>
              </a:rPr>
              <a:t>в конкурсе</a:t>
            </a:r>
            <a:br>
              <a:rPr lang="ru-RU" b="1" dirty="0">
                <a:solidFill>
                  <a:srgbClr val="413D3E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  <a:t>на предоставление грантов Президента Российской Федерации на развитие гражданского общества</a:t>
            </a:r>
            <a:endParaRPr lang="ru-RU" sz="1600" dirty="0">
              <a:solidFill>
                <a:srgbClr val="413D3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F16922D-849F-4F02-AFD4-9ED81490C1F0}"/>
              </a:ext>
            </a:extLst>
          </p:cNvPr>
          <p:cNvSpPr/>
          <p:nvPr/>
        </p:nvSpPr>
        <p:spPr>
          <a:xfrm>
            <a:off x="4458508" y="3091231"/>
            <a:ext cx="36318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200" b="1" dirty="0">
                <a:solidFill>
                  <a:srgbClr val="3C3837"/>
                </a:solidFill>
                <a:latin typeface="Calibri" panose="020F0502020204030204" pitchFamily="34" charset="0"/>
              </a:rPr>
              <a:t>Видеокурс </a:t>
            </a:r>
          </a:p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  <a:hlinkClick r:id="rId8"/>
              </a:rPr>
              <a:t>по разбору ошибок </a:t>
            </a:r>
            <a:b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  <a:t>при подготовке проектов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288D799-F788-4315-8072-7A5450406D3B}"/>
              </a:ext>
            </a:extLst>
          </p:cNvPr>
          <p:cNvSpPr/>
          <p:nvPr/>
        </p:nvSpPr>
        <p:spPr>
          <a:xfrm>
            <a:off x="7819311" y="3091231"/>
            <a:ext cx="37126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200" b="1" dirty="0">
                <a:solidFill>
                  <a:srgbClr val="3C3837"/>
                </a:solidFill>
                <a:latin typeface="Calibri" panose="020F0502020204030204" pitchFamily="34" charset="0"/>
              </a:rPr>
              <a:t>Методические рекомендации</a:t>
            </a:r>
            <a:endParaRPr lang="ru-RU" sz="2200" dirty="0">
              <a:solidFill>
                <a:srgbClr val="3C3837"/>
              </a:solidFill>
              <a:latin typeface="Calibri" panose="020F0502020204030204" pitchFamily="34" charset="0"/>
            </a:endParaRPr>
          </a:p>
          <a:p>
            <a:pPr algn="ctr">
              <a:spcAft>
                <a:spcPts val="600"/>
              </a:spcAft>
              <a:buClr>
                <a:schemeClr val="accent5"/>
              </a:buClr>
              <a:buSzPct val="120000"/>
            </a:pP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  <a:hlinkClick r:id="rId9" invalidUrl="https://президентскиегранты.рф/Content/files/методические рекомендации по подготовке бюджета 2017-2.pdf"/>
              </a:rPr>
              <a:t>по подготовке бюджета</a:t>
            </a:r>
            <a:r>
              <a:rPr lang="ru-RU" b="1" dirty="0">
                <a:solidFill>
                  <a:srgbClr val="413D3E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  <a:t>проекта </a:t>
            </a:r>
            <a:br>
              <a:rPr lang="en-US" dirty="0">
                <a:solidFill>
                  <a:srgbClr val="413D3E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  <a:t>в составе заявки на участие </a:t>
            </a:r>
            <a:br>
              <a:rPr lang="en-US" dirty="0">
                <a:solidFill>
                  <a:srgbClr val="413D3E"/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rgbClr val="413D3E"/>
                </a:solidFill>
                <a:latin typeface="Calibri" panose="020F0502020204030204" pitchFamily="34" charset="0"/>
              </a:rPr>
              <a:t>в конкурсе на предоставление грантов Президента Российской Федерации на развитие гражданского общества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437E2F-C6F9-4A82-8BAF-826A650E44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55084" y="1448320"/>
            <a:ext cx="1521332" cy="137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36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219C4-738F-406C-B30E-AE8D563C4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8"/>
            <a:ext cx="8895080" cy="815027"/>
          </a:xfrm>
        </p:spPr>
        <p:txBody>
          <a:bodyPr/>
          <a:lstStyle/>
          <a:p>
            <a:r>
              <a:rPr lang="ru-RU" dirty="0"/>
              <a:t>Грантовые направления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F2C52F-2CD3-4EB5-85C5-912A0AA9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439AD-A166-441A-9978-3BDD957F123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DDFDE9-7187-4DC3-8E84-7D7A7DDCBF82}"/>
              </a:ext>
            </a:extLst>
          </p:cNvPr>
          <p:cNvSpPr/>
          <p:nvPr/>
        </p:nvSpPr>
        <p:spPr>
          <a:xfrm>
            <a:off x="1804153" y="1112031"/>
            <a:ext cx="161571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Социальное обслуживание,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социальная поддержка,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защита граждан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539D0D-2EB1-44DD-882F-F8D3311B6EDA}"/>
              </a:ext>
            </a:extLst>
          </p:cNvPr>
          <p:cNvSpPr/>
          <p:nvPr/>
        </p:nvSpPr>
        <p:spPr>
          <a:xfrm>
            <a:off x="1804153" y="3667544"/>
            <a:ext cx="15196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Поддержка семьи,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материнства, отцовства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детства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F3D921-F015-44DB-A94C-DF4FA5641A02}"/>
              </a:ext>
            </a:extLst>
          </p:cNvPr>
          <p:cNvSpPr/>
          <p:nvPr/>
        </p:nvSpPr>
        <p:spPr>
          <a:xfrm>
            <a:off x="1804153" y="4959378"/>
            <a:ext cx="17878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Поддержка молодежных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проектов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9F3B8B-8E3B-4259-97B1-1FA0F074268E}"/>
              </a:ext>
            </a:extLst>
          </p:cNvPr>
          <p:cNvSpPr/>
          <p:nvPr/>
        </p:nvSpPr>
        <p:spPr>
          <a:xfrm>
            <a:off x="7147840" y="4959378"/>
            <a:ext cx="15513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Поддержка проектов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 области науки,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образования, просвещения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6D22F49-682F-4726-9C4D-E60DD539CCED}"/>
              </a:ext>
            </a:extLst>
          </p:cNvPr>
          <p:cNvSpPr/>
          <p:nvPr/>
        </p:nvSpPr>
        <p:spPr>
          <a:xfrm>
            <a:off x="4356668" y="2401221"/>
            <a:ext cx="16743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Сохранение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исторической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памяти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C413273-9FED-43DC-BE02-438DC9C83B5F}"/>
              </a:ext>
            </a:extLst>
          </p:cNvPr>
          <p:cNvSpPr/>
          <p:nvPr/>
        </p:nvSpPr>
        <p:spPr>
          <a:xfrm>
            <a:off x="4399614" y="4959378"/>
            <a:ext cx="1631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Охрана окружающей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среды и защита животных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0FB81F8-37C1-4DDE-9B64-720131A1BC00}"/>
              </a:ext>
            </a:extLst>
          </p:cNvPr>
          <p:cNvSpPr/>
          <p:nvPr/>
        </p:nvSpPr>
        <p:spPr>
          <a:xfrm>
            <a:off x="7054350" y="2401221"/>
            <a:ext cx="19097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Развитие общественной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дипломатии и поддержка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соотечественников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073965-22BC-4414-AF8B-0D897C4B9478}"/>
              </a:ext>
            </a:extLst>
          </p:cNvPr>
          <p:cNvSpPr/>
          <p:nvPr/>
        </p:nvSpPr>
        <p:spPr>
          <a:xfrm>
            <a:off x="7080885" y="3667544"/>
            <a:ext cx="14101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Развитие институтов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гражданского общества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FBA0B1-E25F-479F-9DDF-C25EF2B514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822" y="1197911"/>
            <a:ext cx="797947" cy="75805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ECBDE68-CB27-499D-89F6-31D646E35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0434" y="3708331"/>
            <a:ext cx="1046722" cy="7763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94B8E71-2310-410A-9078-0889A68EEE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9775" y="5009582"/>
            <a:ext cx="697068" cy="71347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4F2BB79-C7D1-4586-A219-E6361FBE94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6036" y="5009582"/>
            <a:ext cx="797947" cy="78097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B590CDE-7023-4BB2-8B26-61A6BA955F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26838" y="2489655"/>
            <a:ext cx="831901" cy="69608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A2E170-3DEB-42A1-8489-0EED674473B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90592" y="3715893"/>
            <a:ext cx="628193" cy="82953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C042A76-5423-4A4E-AF44-17A76632624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399008" y="5009582"/>
            <a:ext cx="1010169" cy="73852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AE377EC-5074-4035-A9DD-1B8332175DCF}"/>
              </a:ext>
            </a:extLst>
          </p:cNvPr>
          <p:cNvSpPr/>
          <p:nvPr/>
        </p:nvSpPr>
        <p:spPr>
          <a:xfrm>
            <a:off x="1804153" y="2401221"/>
            <a:ext cx="154864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Охрана здоровья граждан,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пропаганда здорового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образа жизни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DDC6FC-666B-42B7-A50F-F17C073C5AD8}"/>
              </a:ext>
            </a:extLst>
          </p:cNvPr>
          <p:cNvSpPr/>
          <p:nvPr/>
        </p:nvSpPr>
        <p:spPr>
          <a:xfrm>
            <a:off x="4356669" y="1112031"/>
            <a:ext cx="156788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Поддержка проектов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 области культуры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искусства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884A45-7206-428D-A9AF-BD2481EA19E1}"/>
              </a:ext>
            </a:extLst>
          </p:cNvPr>
          <p:cNvSpPr/>
          <p:nvPr/>
        </p:nvSpPr>
        <p:spPr>
          <a:xfrm>
            <a:off x="7025549" y="1112031"/>
            <a:ext cx="2099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Укрепление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межнационального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межрелигиозного согласия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CA3F359-8A3A-4F77-B748-EC3F802490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12174" y="2480668"/>
            <a:ext cx="723242" cy="74657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0391A00-4BD5-48AF-A421-B32D01FA366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573625" y="1110736"/>
            <a:ext cx="662127" cy="78097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B8031F0-224F-4CBE-9649-57029960FF8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189110" y="1208031"/>
            <a:ext cx="797946" cy="80643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14455B-0E4F-41FB-AE5E-DEDE320D9EB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157178" y="2391695"/>
            <a:ext cx="823415" cy="7555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979C628-3337-4DB4-B823-A23D60D1AC4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203590" y="3687151"/>
            <a:ext cx="840393" cy="840391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43B5315-455F-416B-9E96-5FE33C9F2ED3}"/>
              </a:ext>
            </a:extLst>
          </p:cNvPr>
          <p:cNvCxnSpPr>
            <a:cxnSpLocks/>
          </p:cNvCxnSpPr>
          <p:nvPr/>
        </p:nvCxnSpPr>
        <p:spPr>
          <a:xfrm>
            <a:off x="750434" y="2347151"/>
            <a:ext cx="8004217" cy="0"/>
          </a:xfrm>
          <a:prstGeom prst="line">
            <a:avLst/>
          </a:prstGeom>
          <a:noFill/>
          <a:ln w="19050" cap="rnd">
            <a:solidFill>
              <a:schemeClr val="bg1">
                <a:lumMod val="75000"/>
              </a:schemeClr>
            </a:solidFill>
            <a:prstDash val="sysDot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6" name="Прямоугольник 45">
            <a:hlinkClick r:id="" action="ppaction://noaction"/>
            <a:extLst>
              <a:ext uri="{FF2B5EF4-FFF2-40B4-BE49-F238E27FC236}">
                <a16:creationId xmlns:a16="http://schemas.microsoft.com/office/drawing/2014/main" id="{4A9C4732-A9D9-4184-8311-9B2CDE175AD8}"/>
              </a:ext>
            </a:extLst>
          </p:cNvPr>
          <p:cNvSpPr/>
          <p:nvPr/>
        </p:nvSpPr>
        <p:spPr>
          <a:xfrm>
            <a:off x="458642" y="2562794"/>
            <a:ext cx="2594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13D3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9E2E96F-AFAB-4F94-8C9F-4A7E8496D6F4}"/>
              </a:ext>
            </a:extLst>
          </p:cNvPr>
          <p:cNvSpPr/>
          <p:nvPr/>
        </p:nvSpPr>
        <p:spPr>
          <a:xfrm>
            <a:off x="4356668" y="3667544"/>
            <a:ext cx="17171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Защита прав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свобод человека и гражданина,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 том числе защита прав заключенных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DB6ED79A-B121-4BBD-B1D3-7FEF6E12C8CB}"/>
              </a:ext>
            </a:extLst>
          </p:cNvPr>
          <p:cNvSpPr/>
          <p:nvPr/>
        </p:nvSpPr>
        <p:spPr>
          <a:xfrm>
            <a:off x="8999282" y="3675421"/>
            <a:ext cx="2263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54F72"/>
              </a:buClr>
              <a:buSzPct val="120000"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Выявление и поддержка молодых талантов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в области культуры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 искусства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10BE2C6F-8198-43F7-A946-FA0C5D05C4B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684271" y="2833490"/>
            <a:ext cx="893164" cy="737282"/>
          </a:xfrm>
          <a:prstGeom prst="rect">
            <a:avLst/>
          </a:prstGeom>
        </p:spPr>
      </p:pic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801D342A-D6F4-4CF7-A376-880DDFF98A2B}"/>
              </a:ext>
            </a:extLst>
          </p:cNvPr>
          <p:cNvGrpSpPr/>
          <p:nvPr/>
        </p:nvGrpSpPr>
        <p:grpSpPr>
          <a:xfrm>
            <a:off x="794548" y="3630222"/>
            <a:ext cx="7970472" cy="1268980"/>
            <a:chOff x="794548" y="4070827"/>
            <a:chExt cx="10523668" cy="1268980"/>
          </a:xfrm>
        </p:grpSpPr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E7C623F8-D14A-4530-9FB6-5285D5933CA8}"/>
                </a:ext>
              </a:extLst>
            </p:cNvPr>
            <p:cNvCxnSpPr>
              <a:cxnSpLocks/>
            </p:cNvCxnSpPr>
            <p:nvPr/>
          </p:nvCxnSpPr>
          <p:spPr>
            <a:xfrm>
              <a:off x="794548" y="4070827"/>
              <a:ext cx="10523668" cy="0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E96BBEF4-9896-468B-BFCF-631AA3F58370}"/>
                </a:ext>
              </a:extLst>
            </p:cNvPr>
            <p:cNvCxnSpPr>
              <a:cxnSpLocks/>
            </p:cNvCxnSpPr>
            <p:nvPr/>
          </p:nvCxnSpPr>
          <p:spPr>
            <a:xfrm>
              <a:off x="794548" y="5339807"/>
              <a:ext cx="10523668" cy="0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8EA11C0-DE7C-487B-8B2F-8783F661924D}"/>
              </a:ext>
            </a:extLst>
          </p:cNvPr>
          <p:cNvSpPr/>
          <p:nvPr/>
        </p:nvSpPr>
        <p:spPr>
          <a:xfrm>
            <a:off x="9219285" y="1976611"/>
            <a:ext cx="1777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Новое направление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2D814F2-8BFD-4C4D-B35B-221CAD97010F}"/>
              </a:ext>
            </a:extLst>
          </p:cNvPr>
          <p:cNvGrpSpPr/>
          <p:nvPr/>
        </p:nvGrpSpPr>
        <p:grpSpPr>
          <a:xfrm>
            <a:off x="3368685" y="1125137"/>
            <a:ext cx="5391150" cy="5003789"/>
            <a:chOff x="3368685" y="1147592"/>
            <a:chExt cx="5391150" cy="4839488"/>
          </a:xfrm>
        </p:grpSpPr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F13882DD-B34D-4221-AD25-3A707BA19EB3}"/>
                </a:ext>
              </a:extLst>
            </p:cNvPr>
            <p:cNvCxnSpPr>
              <a:cxnSpLocks/>
            </p:cNvCxnSpPr>
            <p:nvPr/>
          </p:nvCxnSpPr>
          <p:spPr>
            <a:xfrm>
              <a:off x="6035686" y="1147592"/>
              <a:ext cx="0" cy="4839488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AB7DF9B4-6952-4F4F-8AC4-23453475D35E}"/>
                </a:ext>
              </a:extLst>
            </p:cNvPr>
            <p:cNvCxnSpPr>
              <a:cxnSpLocks/>
            </p:cNvCxnSpPr>
            <p:nvPr/>
          </p:nvCxnSpPr>
          <p:spPr>
            <a:xfrm>
              <a:off x="3368685" y="1147592"/>
              <a:ext cx="0" cy="4839488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8F81B025-2A69-4042-8E3B-FBB14D00155C}"/>
                </a:ext>
              </a:extLst>
            </p:cNvPr>
            <p:cNvCxnSpPr>
              <a:cxnSpLocks/>
            </p:cNvCxnSpPr>
            <p:nvPr/>
          </p:nvCxnSpPr>
          <p:spPr>
            <a:xfrm>
              <a:off x="8759835" y="1147592"/>
              <a:ext cx="0" cy="4839488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3723689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EDA76-E8F7-4AFC-8060-C756E32CA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kern="0" dirty="0"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Запрашиваемая сумма гранта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BC8369-6C05-4FCE-80BF-58F4BAA7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439AD-A166-441A-9978-3BDD957F123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701A11-95D0-43E9-8C66-EE396941E9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5031" y="4964534"/>
            <a:ext cx="747336" cy="5594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418747F-087B-4F52-A6B1-5D80540848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5794" y="4964534"/>
            <a:ext cx="747336" cy="5594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236979-A660-440C-A405-825246609E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2702851"/>
            <a:ext cx="747336" cy="5594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738DBA-46BE-4008-AAD3-C894C402A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5794" y="2712995"/>
            <a:ext cx="747336" cy="5594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A3A1A5-7D22-4B0A-AF20-61FC000D3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1082" y="1292097"/>
            <a:ext cx="1325362" cy="12735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1CB145-C287-4A3C-9C1F-A53487A401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7038"/>
          <a:stretch/>
        </p:blipFill>
        <p:spPr>
          <a:xfrm>
            <a:off x="6772371" y="1418269"/>
            <a:ext cx="1738753" cy="123820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751ECC3-8DAD-4C53-BFE3-082E603128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5666" y="3766110"/>
            <a:ext cx="1996194" cy="11030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3A3C402-9AC9-4B72-8C35-DF4A7C5A04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14193" y="3733800"/>
            <a:ext cx="2055111" cy="1133341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2EA0898-FC10-4DC3-BD0F-EF601408FA5B}"/>
              </a:ext>
            </a:extLst>
          </p:cNvPr>
          <p:cNvSpPr/>
          <p:nvPr/>
        </p:nvSpPr>
        <p:spPr>
          <a:xfrm>
            <a:off x="6331451" y="2724081"/>
            <a:ext cx="3398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ru-RU" sz="2800" b="1" dirty="0">
                <a:solidFill>
                  <a:srgbClr val="3C3837"/>
                </a:solidFill>
              </a:rPr>
              <a:t>500 тыс. — 3 млн 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16503BD-30F5-44A0-A502-7F2390B5C614}"/>
              </a:ext>
            </a:extLst>
          </p:cNvPr>
          <p:cNvSpPr/>
          <p:nvPr/>
        </p:nvSpPr>
        <p:spPr>
          <a:xfrm>
            <a:off x="2661968" y="2719015"/>
            <a:ext cx="2207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C3837"/>
                </a:solidFill>
              </a:rPr>
              <a:t>до 500 тыс. ₽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EAD861A-B5C3-4F3B-A51B-0FA6DF460E92}"/>
              </a:ext>
            </a:extLst>
          </p:cNvPr>
          <p:cNvSpPr/>
          <p:nvPr/>
        </p:nvSpPr>
        <p:spPr>
          <a:xfrm>
            <a:off x="2691362" y="4987730"/>
            <a:ext cx="28962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ru-RU" sz="2800" b="1" dirty="0">
                <a:solidFill>
                  <a:srgbClr val="3C3837"/>
                </a:solidFill>
              </a:rPr>
              <a:t>3 — 10 млн ₽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509733D-9DB5-4A77-B80D-1B203F490DD9}"/>
              </a:ext>
            </a:extLst>
          </p:cNvPr>
          <p:cNvSpPr/>
          <p:nvPr/>
        </p:nvSpPr>
        <p:spPr>
          <a:xfrm>
            <a:off x="6450598" y="4987730"/>
            <a:ext cx="28962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ru-RU" sz="2800" b="1" dirty="0">
                <a:solidFill>
                  <a:srgbClr val="3C3837"/>
                </a:solidFill>
              </a:rPr>
              <a:t>свыше 10 млн ₽ </a:t>
            </a:r>
          </a:p>
        </p:txBody>
      </p:sp>
    </p:spTree>
    <p:extLst>
      <p:ext uri="{BB962C8B-B14F-4D97-AF65-F5344CB8AC3E}">
        <p14:creationId xmlns:p14="http://schemas.microsoft.com/office/powerpoint/2010/main" val="4254530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2114397-BB28-4B3F-8B83-92F7C38B6029}"/>
              </a:ext>
            </a:extLst>
          </p:cNvPr>
          <p:cNvSpPr/>
          <p:nvPr/>
        </p:nvSpPr>
        <p:spPr>
          <a:xfrm>
            <a:off x="838199" y="3207013"/>
            <a:ext cx="10515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Рекомендуется запрашивать для проектов,</a:t>
            </a:r>
          </a:p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реализуемых организациями с небольшим опытом,</a:t>
            </a:r>
          </a:p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на локальной территории (например, в одном поселке)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14E614-4B14-4C39-B4F3-0467B770B459}"/>
              </a:ext>
            </a:extLst>
          </p:cNvPr>
          <p:cNvSpPr/>
          <p:nvPr/>
        </p:nvSpPr>
        <p:spPr>
          <a:xfrm>
            <a:off x="1361772" y="4940848"/>
            <a:ext cx="9468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Для некоммерческих организаций, зарегистрированных </a:t>
            </a:r>
            <a:r>
              <a:rPr lang="ru-RU" sz="24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не позднее</a:t>
            </a:r>
          </a:p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26 сентября 2017 г.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413D3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Gill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822B0D-4385-48C8-B8EC-8F39B2596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605" y="869048"/>
            <a:ext cx="2262188" cy="217379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4D21100-5729-44AA-AD57-C9CBF80E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Гранты до 500 тыс. ₽</a:t>
            </a:r>
          </a:p>
        </p:txBody>
      </p:sp>
    </p:spTree>
    <p:extLst>
      <p:ext uri="{BB962C8B-B14F-4D97-AF65-F5344CB8AC3E}">
        <p14:creationId xmlns:p14="http://schemas.microsoft.com/office/powerpoint/2010/main" val="100556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77EF4-D851-4583-83C5-9AA1CAB94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Гранты от 500 тыс. до 3 млн ₽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4DFA774-7202-4107-9335-BAE5B679D27B}"/>
              </a:ext>
            </a:extLst>
          </p:cNvPr>
          <p:cNvSpPr/>
          <p:nvPr/>
        </p:nvSpPr>
        <p:spPr>
          <a:xfrm>
            <a:off x="781049" y="3363292"/>
            <a:ext cx="106299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35000">
              <a:defRPr/>
            </a:pPr>
            <a:r>
              <a:rPr lang="ru-RU" sz="32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Можно запрашивать на реализацию проектов с охватом </a:t>
            </a:r>
            <a:r>
              <a:rPr lang="ru-RU" sz="3200" kern="0" dirty="0" err="1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благополучателей</a:t>
            </a:r>
            <a:r>
              <a:rPr lang="ru-RU" sz="32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в масштабах всего региона, крупного города или нескольких районов внутри одного региона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BB1E2E-9E17-4AFE-A8E2-C8FB1FCE2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6299" y="1511235"/>
            <a:ext cx="2425701" cy="15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63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0EAEAA-48CE-43FE-841C-E7C3FA29E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9063" y="1372458"/>
            <a:ext cx="3252274" cy="17970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EACA9-7E2B-42FF-91E5-BD96EDC4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Гранты от 3 до 10 млн ₽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96FE15-5EE8-4BFB-9364-E6F5654F514A}"/>
              </a:ext>
            </a:extLst>
          </p:cNvPr>
          <p:cNvSpPr/>
          <p:nvPr/>
        </p:nvSpPr>
        <p:spPr>
          <a:xfrm>
            <a:off x="635000" y="3360020"/>
            <a:ext cx="1082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35000">
              <a:defRPr/>
            </a:pPr>
            <a:r>
              <a:rPr lang="ru-RU" sz="32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Можно запрашивать на реализацию проектов с охватом значительного числа </a:t>
            </a:r>
            <a:r>
              <a:rPr lang="ru-RU" sz="3200" kern="0" dirty="0" err="1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благополучателей</a:t>
            </a:r>
            <a:r>
              <a:rPr lang="ru-RU" sz="32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 из нескольких регионов или всей страны</a:t>
            </a:r>
          </a:p>
        </p:txBody>
      </p:sp>
    </p:spTree>
    <p:extLst>
      <p:ext uri="{BB962C8B-B14F-4D97-AF65-F5344CB8AC3E}">
        <p14:creationId xmlns:p14="http://schemas.microsoft.com/office/powerpoint/2010/main" val="1878255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2114397-BB28-4B3F-8B83-92F7C38B6029}"/>
              </a:ext>
            </a:extLst>
          </p:cNvPr>
          <p:cNvSpPr/>
          <p:nvPr/>
        </p:nvSpPr>
        <p:spPr>
          <a:xfrm>
            <a:off x="547537" y="3561926"/>
            <a:ext cx="109133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35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Можно запрашивать на реализацию проектов федерального масштаба, если организация обладает безупречной репутацией, профессиональной командой с багажом успешно реализованных проектов по </a:t>
            </a:r>
            <a:r>
              <a:rPr lang="ru-RU" sz="2800" kern="0" dirty="0">
                <a:solidFill>
                  <a:srgbClr val="413D3E"/>
                </a:solidFill>
                <a:latin typeface="Calibri" panose="020F0502020204030204" pitchFamily="34" charset="0"/>
                <a:cs typeface="Calibri" panose="020F0502020204030204" pitchFamily="34" charset="0"/>
                <a:sym typeface="Gill Sans"/>
              </a:rPr>
              <a:t>выбранному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грантовому направлению, размещает</a:t>
            </a:r>
            <a:b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</a:b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13D3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Gill Sans"/>
              </a:rPr>
              <a:t>в открытом доступе годовые отчеты и информацию о своей работе.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6C6DA7-BB34-4EDC-AA37-34B04A829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6752" y="1176782"/>
            <a:ext cx="3917420" cy="21603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EEC035-4CC5-42F2-9005-21D94594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Гранты свыше 10 млн ₽</a:t>
            </a:r>
          </a:p>
        </p:txBody>
      </p:sp>
    </p:spTree>
    <p:extLst>
      <p:ext uri="{BB962C8B-B14F-4D97-AF65-F5344CB8AC3E}">
        <p14:creationId xmlns:p14="http://schemas.microsoft.com/office/powerpoint/2010/main" val="1066773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578F5EB-83E9-4659-A4D2-E6304B49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6" y="195058"/>
            <a:ext cx="9109364" cy="815027"/>
          </a:xfrm>
        </p:spPr>
        <p:txBody>
          <a:bodyPr/>
          <a:lstStyle/>
          <a:p>
            <a:r>
              <a:rPr lang="ru-RU" dirty="0"/>
              <a:t>Критерии оценки проектов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C4BA0C-4FBF-45E2-8B3E-66E4F27E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39</a:t>
            </a:fld>
            <a:endParaRPr lang="ru-RU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8195071-3DC0-486B-940A-F7AD2267D9E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9903" y="777889"/>
          <a:ext cx="11185196" cy="4905113"/>
        </p:xfrm>
        <a:graphic>
          <a:graphicData uri="http://schemas.openxmlformats.org/drawingml/2006/table">
            <a:tbl>
              <a:tblPr/>
              <a:tblGrid>
                <a:gridCol w="462456">
                  <a:extLst>
                    <a:ext uri="{9D8B030D-6E8A-4147-A177-3AD203B41FA5}">
                      <a16:colId xmlns:a16="http://schemas.microsoft.com/office/drawing/2014/main" val="3781756704"/>
                    </a:ext>
                  </a:extLst>
                </a:gridCol>
                <a:gridCol w="5349931">
                  <a:extLst>
                    <a:ext uri="{9D8B030D-6E8A-4147-A177-3AD203B41FA5}">
                      <a16:colId xmlns:a16="http://schemas.microsoft.com/office/drawing/2014/main" val="425377603"/>
                    </a:ext>
                  </a:extLst>
                </a:gridCol>
                <a:gridCol w="1230660">
                  <a:extLst>
                    <a:ext uri="{9D8B030D-6E8A-4147-A177-3AD203B41FA5}">
                      <a16:colId xmlns:a16="http://schemas.microsoft.com/office/drawing/2014/main" val="2242336746"/>
                    </a:ext>
                  </a:extLst>
                </a:gridCol>
                <a:gridCol w="1560662">
                  <a:extLst>
                    <a:ext uri="{9D8B030D-6E8A-4147-A177-3AD203B41FA5}">
                      <a16:colId xmlns:a16="http://schemas.microsoft.com/office/drawing/2014/main" val="2184745618"/>
                    </a:ext>
                  </a:extLst>
                </a:gridCol>
                <a:gridCol w="1273388">
                  <a:extLst>
                    <a:ext uri="{9D8B030D-6E8A-4147-A177-3AD203B41FA5}">
                      <a16:colId xmlns:a16="http://schemas.microsoft.com/office/drawing/2014/main" val="646597000"/>
                    </a:ext>
                  </a:extLst>
                </a:gridCol>
                <a:gridCol w="1308099">
                  <a:extLst>
                    <a:ext uri="{9D8B030D-6E8A-4147-A177-3AD203B41FA5}">
                      <a16:colId xmlns:a16="http://schemas.microsoft.com/office/drawing/2014/main" val="1780437096"/>
                    </a:ext>
                  </a:extLst>
                </a:gridCol>
              </a:tblGrid>
              <a:tr h="627902">
                <a:tc rowSpan="2">
                  <a:txBody>
                    <a:bodyPr/>
                    <a:lstStyle/>
                    <a:p>
                      <a:pPr algn="l" fontAlgn="ctr"/>
                      <a:endParaRPr lang="ru-RU" sz="1200" b="0" i="0" u="none" strike="noStrike" baseline="0" dirty="0">
                        <a:solidFill>
                          <a:srgbClr val="3C3837"/>
                        </a:solidFill>
                        <a:effectLst/>
                        <a:latin typeface="+mn-lt"/>
                      </a:endParaRPr>
                    </a:p>
                  </a:txBody>
                  <a:tcPr marL="5953" marR="5953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Критерии оценки</a:t>
                      </a:r>
                    </a:p>
                  </a:txBody>
                  <a:tcPr marL="5953" marR="5953" marT="36000" marB="36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Коэффициенты значимости для проектов </a:t>
                      </a:r>
                      <a:b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с запрашиваемой суммой гранта</a:t>
                      </a:r>
                    </a:p>
                  </a:txBody>
                  <a:tcPr marL="5953" marR="5953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/>
                      <a:r>
                        <a:rPr lang="ru-RU" sz="1400" b="1" i="0" u="none" strike="noStrike" kern="1200" baseline="0" dirty="0">
                          <a:solidFill>
                            <a:srgbClr val="3C3837"/>
                          </a:solidFill>
                          <a:latin typeface="+mn-lt"/>
                          <a:ea typeface="+mn-ea"/>
                          <a:cs typeface="+mn-cs"/>
                        </a:rPr>
                        <a:t>Для проектов </a:t>
                      </a:r>
                      <a:br>
                        <a:rPr lang="ru-RU" sz="1400" b="1" i="0" u="none" strike="noStrike" kern="1200" baseline="0" dirty="0">
                          <a:solidFill>
                            <a:srgbClr val="3C3837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i="0" u="none" strike="noStrike" kern="1200" baseline="0" dirty="0">
                          <a:solidFill>
                            <a:srgbClr val="3C3837"/>
                          </a:solidFill>
                          <a:latin typeface="+mn-lt"/>
                          <a:ea typeface="+mn-ea"/>
                          <a:cs typeface="+mn-cs"/>
                        </a:rPr>
                        <a:t>по трем направлениям*</a:t>
                      </a:r>
                    </a:p>
                  </a:txBody>
                  <a:tcPr marL="5953" marR="5953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268"/>
                  </a:ext>
                </a:extLst>
              </a:tr>
              <a:tr h="2169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до 500 тыс. ₽ 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500 тыс. — 10 млн ₽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i="0" u="none" strike="noStrike" kern="1200" baseline="0" dirty="0">
                          <a:solidFill>
                            <a:srgbClr val="3C3837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ru-RU" sz="1400" b="1" i="0" u="none" strike="noStrike" kern="1200" baseline="0" dirty="0">
                          <a:solidFill>
                            <a:srgbClr val="3C3837"/>
                          </a:solidFill>
                          <a:latin typeface="+mn-lt"/>
                          <a:ea typeface="+mn-ea"/>
                          <a:cs typeface="+mn-cs"/>
                        </a:rPr>
                        <a:t> 10 млн ₽ 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/>
                      <a:endParaRPr lang="ru-RU" sz="1400" b="1" i="0" u="none" strike="noStrike" kern="1200" baseline="0" dirty="0">
                        <a:solidFill>
                          <a:srgbClr val="3C3837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53" marR="5953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045693"/>
                  </a:ext>
                </a:extLst>
              </a:tr>
              <a:tr h="396565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1.</a:t>
                      </a:r>
                    </a:p>
                  </a:txBody>
                  <a:tcPr marL="5953" marR="108000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Актуальность и социальная значимость проекта</a:t>
                      </a:r>
                    </a:p>
                  </a:txBody>
                  <a:tcPr marL="5953" marR="5953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953" marR="5953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72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670955"/>
                  </a:ext>
                </a:extLst>
              </a:tr>
              <a:tr h="4521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Логическая связность и реализуемость проекта, соответствие мероприятий проекта его целям, задачам и ожидаемым результатам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83363"/>
                  </a:ext>
                </a:extLst>
              </a:tr>
              <a:tr h="320088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Инновационность, уникальность проекта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799877"/>
                  </a:ext>
                </a:extLst>
              </a:tr>
              <a:tr h="4521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Соотношение планируемых расходов на реализацию проекта и его ожидаемых результатов, адекватность, измеримость и достижимость таких результатов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355471"/>
                  </a:ext>
                </a:extLst>
              </a:tr>
              <a:tr h="4521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Реалистичность бюджета проекта и обоснованность планируемых расходов </a:t>
                      </a:r>
                      <a:b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на реализацию проекта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585589"/>
                  </a:ext>
                </a:extLst>
              </a:tr>
              <a:tr h="389147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Масштаб реализации проекта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029353"/>
                  </a:ext>
                </a:extLst>
              </a:tr>
              <a:tr h="4521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Собственный вклад организации и дополнительные ресурсы, привлекаемые </a:t>
                      </a:r>
                      <a:b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на реализацию проекта, перспективы его дальнейшего развития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048999"/>
                  </a:ext>
                </a:extLst>
              </a:tr>
              <a:tr h="4521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Опыт организации по успешной реализации программ, проектов по соответствующему направлению деятельности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02029"/>
                  </a:ext>
                </a:extLst>
              </a:tr>
              <a:tr h="389147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Соответствие опыта и компетенций команды проекта планируемой деятельности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64662"/>
                  </a:ext>
                </a:extLst>
              </a:tr>
              <a:tr h="70098"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baseline="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10.</a:t>
                      </a:r>
                    </a:p>
                  </a:txBody>
                  <a:tcPr marL="5953" marR="10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Информационная открытость организации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>
                          <a:solidFill>
                            <a:srgbClr val="3C3837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953" marR="595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055336"/>
                  </a:ext>
                </a:extLst>
              </a:tr>
            </a:tbl>
          </a:graphicData>
        </a:graphic>
      </p:graphicFrame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7386924-632A-407E-A589-09EBF82974CE}"/>
              </a:ext>
            </a:extLst>
          </p:cNvPr>
          <p:cNvCxnSpPr/>
          <p:nvPr/>
        </p:nvCxnSpPr>
        <p:spPr>
          <a:xfrm>
            <a:off x="6315075" y="1653300"/>
            <a:ext cx="1028700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A45AA79-3B05-4EDB-8AA4-AE3D8039FCFB}"/>
              </a:ext>
            </a:extLst>
          </p:cNvPr>
          <p:cNvCxnSpPr>
            <a:cxnSpLocks/>
          </p:cNvCxnSpPr>
          <p:nvPr/>
        </p:nvCxnSpPr>
        <p:spPr>
          <a:xfrm>
            <a:off x="7474226" y="1653300"/>
            <a:ext cx="1480588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E75E5AE-46A3-4B5A-9BA7-178AE0D1760D}"/>
              </a:ext>
            </a:extLst>
          </p:cNvPr>
          <p:cNvCxnSpPr>
            <a:cxnSpLocks/>
          </p:cNvCxnSpPr>
          <p:nvPr/>
        </p:nvCxnSpPr>
        <p:spPr>
          <a:xfrm>
            <a:off x="9120767" y="1659466"/>
            <a:ext cx="968593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8A57479-C5F0-443F-B1BA-24CD0B4909B7}"/>
              </a:ext>
            </a:extLst>
          </p:cNvPr>
          <p:cNvCxnSpPr>
            <a:cxnSpLocks/>
          </p:cNvCxnSpPr>
          <p:nvPr/>
        </p:nvCxnSpPr>
        <p:spPr>
          <a:xfrm>
            <a:off x="10356235" y="1653300"/>
            <a:ext cx="1208689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6C4153F-2805-44AE-8429-79D7854C434B}"/>
              </a:ext>
            </a:extLst>
          </p:cNvPr>
          <p:cNvCxnSpPr>
            <a:cxnSpLocks/>
          </p:cNvCxnSpPr>
          <p:nvPr/>
        </p:nvCxnSpPr>
        <p:spPr>
          <a:xfrm>
            <a:off x="883104" y="1615200"/>
            <a:ext cx="1361332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4FA7E85-A8F6-4477-80C5-6F1AF840FB49}"/>
              </a:ext>
            </a:extLst>
          </p:cNvPr>
          <p:cNvSpPr/>
          <p:nvPr/>
        </p:nvSpPr>
        <p:spPr>
          <a:xfrm>
            <a:off x="5054600" y="5794673"/>
            <a:ext cx="6886575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indent="-101600">
              <a:spcAft>
                <a:spcPts val="600"/>
              </a:spcAft>
              <a:buClr>
                <a:schemeClr val="accent6"/>
              </a:buClr>
              <a:buSzPct val="120000"/>
            </a:pPr>
            <a:r>
              <a:rPr lang="en-US" sz="1200" dirty="0">
                <a:solidFill>
                  <a:srgbClr val="413D3E"/>
                </a:solidFill>
                <a:latin typeface="Calibri" panose="020F0502020204030204" pitchFamily="34" charset="0"/>
              </a:rPr>
              <a:t>* </a:t>
            </a:r>
            <a:r>
              <a:rPr lang="ru-RU" sz="1200" dirty="0">
                <a:solidFill>
                  <a:srgbClr val="413D3E"/>
                </a:solidFill>
                <a:latin typeface="Calibri" panose="020F0502020204030204" pitchFamily="34" charset="0"/>
              </a:rPr>
              <a:t>Поддержка проектов в области науки, образования, просвещения.</a:t>
            </a:r>
            <a:r>
              <a:rPr lang="en-US" sz="1200" dirty="0">
                <a:solidFill>
                  <a:srgbClr val="413D3E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>
                <a:solidFill>
                  <a:srgbClr val="413D3E"/>
                </a:solidFill>
                <a:latin typeface="Calibri" panose="020F0502020204030204" pitchFamily="34" charset="0"/>
              </a:rPr>
              <a:t>Выявление и поддержка молодых талантов в сфере культуры и искусства</a:t>
            </a:r>
            <a:r>
              <a:rPr lang="en-US" sz="1200" dirty="0">
                <a:solidFill>
                  <a:srgbClr val="413D3E"/>
                </a:solidFill>
                <a:latin typeface="Calibri" panose="020F0502020204030204" pitchFamily="34" charset="0"/>
              </a:rPr>
              <a:t>. </a:t>
            </a:r>
            <a:r>
              <a:rPr lang="ru-RU" sz="1200" dirty="0">
                <a:solidFill>
                  <a:srgbClr val="413D3E"/>
                </a:solidFill>
                <a:latin typeface="Calibri" panose="020F0502020204030204" pitchFamily="34" charset="0"/>
              </a:rPr>
              <a:t>Развитие институтов гражданского общества.</a:t>
            </a:r>
          </a:p>
          <a:p>
            <a:pPr>
              <a:spcAft>
                <a:spcPts val="600"/>
              </a:spcAft>
              <a:buClr>
                <a:schemeClr val="accent6"/>
              </a:buClr>
              <a:buSzPct val="120000"/>
            </a:pPr>
            <a:endParaRPr lang="ru-RU" sz="1200" dirty="0">
              <a:solidFill>
                <a:srgbClr val="413D3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96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9E70EE80-B726-4726-A47E-1008D3FA3FD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9E70EE80-B726-4726-A47E-1008D3FA3F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28E25-A254-40FE-BAAC-878E94B7C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5" y="195058"/>
            <a:ext cx="9191625" cy="815027"/>
          </a:xfrm>
        </p:spPr>
        <p:txBody>
          <a:bodyPr/>
          <a:lstStyle/>
          <a:p>
            <a:r>
              <a:rPr lang="ru-RU" dirty="0"/>
              <a:t>Итоги конкурса</a:t>
            </a:r>
            <a:endParaRPr lang="ru-RU" b="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E996A3-A4F0-4D2D-96E3-75C0DDC8A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0" name="Объект 4">
            <a:extLst>
              <a:ext uri="{FF2B5EF4-FFF2-40B4-BE49-F238E27FC236}">
                <a16:creationId xmlns:a16="http://schemas.microsoft.com/office/drawing/2014/main" id="{141DDF31-B7F9-4A6B-9693-E3E1E96BC25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048185"/>
          <a:ext cx="10410825" cy="4721742"/>
        </p:xfrm>
        <a:graphic>
          <a:graphicData uri="http://schemas.openxmlformats.org/drawingml/2006/table">
            <a:tbl>
              <a:tblPr/>
              <a:tblGrid>
                <a:gridCol w="3781425">
                  <a:extLst>
                    <a:ext uri="{9D8B030D-6E8A-4147-A177-3AD203B41FA5}">
                      <a16:colId xmlns:a16="http://schemas.microsoft.com/office/drawing/2014/main" val="1904556763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91693868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7601945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558878269"/>
                    </a:ext>
                  </a:extLst>
                </a:gridCol>
              </a:tblGrid>
              <a:tr h="672366"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 dirty="0">
                        <a:solidFill>
                          <a:srgbClr val="3C38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10" marR="4810" marT="48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Первый конкурс </a:t>
                      </a:r>
                      <a:b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2017 года</a:t>
                      </a:r>
                    </a:p>
                  </a:txBody>
                  <a:tcPr marL="4810" marR="4810" marT="4810" marB="144000" anchor="b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Второй конкурс </a:t>
                      </a:r>
                      <a:b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2017 года</a:t>
                      </a:r>
                    </a:p>
                  </a:txBody>
                  <a:tcPr marL="4810" marR="4810" marT="4810" marB="144000" anchor="b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Первый конкурс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2018 года</a:t>
                      </a:r>
                    </a:p>
                  </a:txBody>
                  <a:tcPr marL="4810" marR="4810" marT="4810" marB="144000" anchor="b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680613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Поддержанные проекты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970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2 243</a:t>
                      </a:r>
                    </a:p>
                  </a:txBody>
                  <a:tcPr marL="4810" marR="481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C383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1 551</a:t>
                      </a:r>
                    </a:p>
                  </a:txBody>
                  <a:tcPr marL="4810" marR="108000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458177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Сумма грантов, млн ₽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2 250,0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4 403,9</a:t>
                      </a:r>
                    </a:p>
                  </a:txBody>
                  <a:tcPr marL="4810" marR="481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C383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3 146,0</a:t>
                      </a:r>
                    </a:p>
                  </a:txBody>
                  <a:tcPr marL="4810" marR="108000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176838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Доля победителей из регионо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 </a:t>
                      </a:r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(исключая общероссийские и московские проекты)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81,3%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83,9%</a:t>
                      </a:r>
                    </a:p>
                  </a:txBody>
                  <a:tcPr marL="4810" marR="481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ru-RU" sz="1800" b="1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87,4%</a:t>
                      </a:r>
                    </a:p>
                  </a:txBody>
                  <a:tcPr marL="9525" marR="1080000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708736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Доля победителей из малых </a:t>
                      </a:r>
                      <a:b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городов и сельской местности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21,4%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 26,9%</a:t>
                      </a:r>
                    </a:p>
                  </a:txBody>
                  <a:tcPr marL="4810" marR="481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ru-RU" sz="1800" b="1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31,3%</a:t>
                      </a:r>
                    </a:p>
                  </a:txBody>
                  <a:tcPr marL="9525" marR="1080000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472522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Сумма грантов победителям из малых городов </a:t>
                      </a:r>
                      <a:b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и сельской местности, млн ₽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291,1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715,1</a:t>
                      </a:r>
                    </a:p>
                  </a:txBody>
                  <a:tcPr marL="4810" marR="4810" marT="48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ru-RU" sz="1800" b="1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506,2</a:t>
                      </a:r>
                    </a:p>
                  </a:txBody>
                  <a:tcPr marL="9525" marR="1080000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023015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Объем </a:t>
                      </a:r>
                      <a:r>
                        <a:rPr lang="ru-RU" sz="1400" b="0" i="0" u="none" strike="noStrike" dirty="0" err="1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софинансирования</a:t>
                      </a:r>
                      <a:r>
                        <a:rPr lang="ru-RU" sz="1400" b="0" i="0" u="none" strike="noStrike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</a:rPr>
                        <a:t>, млн ₽</a:t>
                      </a:r>
                    </a:p>
                  </a:txBody>
                  <a:tcPr marL="4810" marR="4810" marT="48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b="0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1 352,6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800" b="0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2 615,8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ru-RU" sz="1800" b="1" i="0" u="none" strike="noStrike" kern="1200" dirty="0">
                          <a:solidFill>
                            <a:srgbClr val="3C383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2 186,1</a:t>
                      </a:r>
                    </a:p>
                  </a:txBody>
                  <a:tcPr marL="9525" marR="1080000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6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530383"/>
                  </a:ext>
                </a:extLst>
              </a:tr>
            </a:tbl>
          </a:graphicData>
        </a:graphic>
      </p:graphicFrame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E54FD7B-9A41-47AD-9B1A-CE9669FFBF1A}"/>
              </a:ext>
            </a:extLst>
          </p:cNvPr>
          <p:cNvGrpSpPr/>
          <p:nvPr/>
        </p:nvGrpSpPr>
        <p:grpSpPr>
          <a:xfrm>
            <a:off x="5365624" y="1591497"/>
            <a:ext cx="5149973" cy="0"/>
            <a:chOff x="3986599" y="3007066"/>
            <a:chExt cx="4710110" cy="0"/>
          </a:xfrm>
        </p:grpSpPr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D9FEF08E-3F1C-4213-9EA7-82A307176A90}"/>
                </a:ext>
              </a:extLst>
            </p:cNvPr>
            <p:cNvCxnSpPr>
              <a:cxnSpLocks/>
            </p:cNvCxnSpPr>
            <p:nvPr/>
          </p:nvCxnSpPr>
          <p:spPr>
            <a:xfrm>
              <a:off x="3986599" y="3007066"/>
              <a:ext cx="659282" cy="0"/>
            </a:xfrm>
            <a:prstGeom prst="line">
              <a:avLst/>
            </a:prstGeom>
            <a:ln w="28575" cap="rnd">
              <a:solidFill>
                <a:srgbClr val="FFD41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D7FDE936-ECC6-4168-AAEA-BE95995A18AA}"/>
                </a:ext>
              </a:extLst>
            </p:cNvPr>
            <p:cNvCxnSpPr>
              <a:cxnSpLocks/>
            </p:cNvCxnSpPr>
            <p:nvPr/>
          </p:nvCxnSpPr>
          <p:spPr>
            <a:xfrm>
              <a:off x="6006038" y="3007066"/>
              <a:ext cx="652191" cy="0"/>
            </a:xfrm>
            <a:prstGeom prst="line">
              <a:avLst/>
            </a:prstGeom>
            <a:ln w="28575" cap="rnd">
              <a:solidFill>
                <a:srgbClr val="FFD41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C10D2518-894E-4CC6-8E34-1564D12B9E0D}"/>
                </a:ext>
              </a:extLst>
            </p:cNvPr>
            <p:cNvCxnSpPr>
              <a:cxnSpLocks/>
            </p:cNvCxnSpPr>
            <p:nvPr/>
          </p:nvCxnSpPr>
          <p:spPr>
            <a:xfrm>
              <a:off x="8023034" y="3007066"/>
              <a:ext cx="673675" cy="0"/>
            </a:xfrm>
            <a:prstGeom prst="line">
              <a:avLst/>
            </a:prstGeom>
            <a:ln w="28575" cap="rnd">
              <a:solidFill>
                <a:srgbClr val="FFD41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AC39C3-EF75-4DF6-B6F5-B39FA1A6680D}"/>
              </a:ext>
            </a:extLst>
          </p:cNvPr>
          <p:cNvSpPr/>
          <p:nvPr/>
        </p:nvSpPr>
        <p:spPr>
          <a:xfrm>
            <a:off x="2974546" y="5941223"/>
            <a:ext cx="6747315" cy="38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1400" b="1" dirty="0">
                <a:solidFill>
                  <a:srgbClr val="7EB180"/>
                </a:solidFill>
              </a:rPr>
              <a:t>+ </a:t>
            </a:r>
            <a:r>
              <a:rPr lang="ru-RU" sz="1400" b="1" dirty="0">
                <a:solidFill>
                  <a:srgbClr val="7EB180"/>
                </a:solidFill>
              </a:rPr>
              <a:t>% </a:t>
            </a:r>
            <a:r>
              <a:rPr lang="ru-RU" sz="1400" b="1" dirty="0">
                <a:solidFill>
                  <a:srgbClr val="3C3837"/>
                </a:solidFill>
              </a:rPr>
              <a:t>─</a:t>
            </a:r>
            <a:r>
              <a:rPr lang="en-US" sz="1400" dirty="0">
                <a:solidFill>
                  <a:srgbClr val="3C3837"/>
                </a:solidFill>
              </a:rPr>
              <a:t> </a:t>
            </a:r>
            <a:r>
              <a:rPr lang="ru-RU" sz="1400" dirty="0">
                <a:solidFill>
                  <a:srgbClr val="3C3837"/>
                </a:solidFill>
              </a:rPr>
              <a:t>изменение в первом конкурсе 2018 г. по сравнению с первым конкурсом 2017 г.</a:t>
            </a:r>
          </a:p>
          <a:p>
            <a:pPr lvl="0">
              <a:lnSpc>
                <a:spcPct val="80000"/>
              </a:lnSpc>
            </a:pPr>
            <a:endParaRPr lang="ru-RU" sz="1400" baseline="30000" dirty="0">
              <a:solidFill>
                <a:srgbClr val="3C3837"/>
              </a:solidFill>
            </a:endParaRPr>
          </a:p>
        </p:txBody>
      </p:sp>
      <p:graphicFrame>
        <p:nvGraphicFramePr>
          <p:cNvPr id="18" name="Объект 4">
            <a:extLst>
              <a:ext uri="{FF2B5EF4-FFF2-40B4-BE49-F238E27FC236}">
                <a16:creationId xmlns:a16="http://schemas.microsoft.com/office/drawing/2014/main" id="{604C0E6C-5545-44F4-B898-633968F7434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182868" y="1587092"/>
          <a:ext cx="1136642" cy="4049376"/>
        </p:xfrm>
        <a:graphic>
          <a:graphicData uri="http://schemas.openxmlformats.org/drawingml/2006/table">
            <a:tbl>
              <a:tblPr/>
              <a:tblGrid>
                <a:gridCol w="1136642">
                  <a:extLst>
                    <a:ext uri="{9D8B030D-6E8A-4147-A177-3AD203B41FA5}">
                      <a16:colId xmlns:a16="http://schemas.microsoft.com/office/drawing/2014/main" val="350881739"/>
                    </a:ext>
                  </a:extLst>
                </a:gridCol>
              </a:tblGrid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+ 59,9%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458177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+ 39,8%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176838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+ 6,1 </a:t>
                      </a:r>
                      <a:r>
                        <a:rPr lang="ru-RU" sz="1800" b="1" i="0" u="none" strike="noStrike" dirty="0" err="1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п.п</a:t>
                      </a:r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708736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+ 9,9 </a:t>
                      </a:r>
                      <a:r>
                        <a:rPr lang="ru-RU" sz="1800" b="1" i="0" u="none" strike="noStrike" dirty="0" err="1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п.п</a:t>
                      </a:r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472522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+ 73,9%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023015"/>
                  </a:ext>
                </a:extLst>
              </a:tr>
              <a:tr h="6748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7EB180"/>
                          </a:solidFill>
                          <a:effectLst/>
                          <a:latin typeface="+mn-lt"/>
                        </a:rPr>
                        <a:t>+ 61,6%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530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8050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3930661-99A4-4B8B-A848-769BC272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40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640579-6ECC-48E6-964D-51B933AB8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54" y="127000"/>
            <a:ext cx="11732343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09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41</a:t>
            </a:fld>
            <a:endParaRPr lang="ru-RU" dirty="0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EBD6D6F-F44B-4F92-BDCA-4075A527A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1694" y="339540"/>
            <a:ext cx="770143" cy="57655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42A27CD-3536-4D06-AB2D-00AB18FCFC28}"/>
              </a:ext>
            </a:extLst>
          </p:cNvPr>
          <p:cNvSpPr txBox="1"/>
          <p:nvPr/>
        </p:nvSpPr>
        <p:spPr>
          <a:xfrm>
            <a:off x="800100" y="4267145"/>
            <a:ext cx="2816908" cy="203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Проблемы, на решение которых направлен проект, детально раскрыты,</a:t>
            </a:r>
          </a:p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их описание аргументировано </a:t>
            </a:r>
            <a:br>
              <a:rPr lang="ru-RU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и подкреплено конкретными количественными</a:t>
            </a:r>
          </a:p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и (или) качественными показателями</a:t>
            </a:r>
            <a:endParaRPr lang="ru-RU" sz="1600" kern="0" dirty="0">
              <a:solidFill>
                <a:srgbClr val="3C3837"/>
              </a:solidFill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93CE9C-E9E2-448B-8D64-D68109984E1E}"/>
              </a:ext>
            </a:extLst>
          </p:cNvPr>
          <p:cNvSpPr txBox="1"/>
          <p:nvPr/>
        </p:nvSpPr>
        <p:spPr>
          <a:xfrm>
            <a:off x="4043080" y="4267145"/>
            <a:ext cx="2370152" cy="12980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lvl="0" algn="ctr" fontAlgn="base"/>
            <a:r>
              <a:rPr lang="ru-RU" sz="1600" dirty="0">
                <a:solidFill>
                  <a:srgbClr val="3C3837"/>
                </a:solidFill>
              </a:rPr>
              <a:t>Проект направлен</a:t>
            </a:r>
          </a:p>
          <a:p>
            <a:pPr lvl="0" algn="ctr" fontAlgn="base"/>
            <a:r>
              <a:rPr lang="ru-RU" sz="1600" dirty="0">
                <a:solidFill>
                  <a:srgbClr val="3C3837"/>
                </a:solidFill>
              </a:rPr>
              <a:t>в полной мере</a:t>
            </a:r>
          </a:p>
          <a:p>
            <a:pPr lvl="0" algn="ctr" fontAlgn="base"/>
            <a:r>
              <a:rPr lang="ru-RU" sz="1600" dirty="0">
                <a:solidFill>
                  <a:srgbClr val="3C3837"/>
                </a:solidFill>
              </a:rPr>
              <a:t>на решение именно тех проблем, которые обозначены как значимые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4743D-C166-4566-BA34-B4F7C8294D27}"/>
              </a:ext>
            </a:extLst>
          </p:cNvPr>
          <p:cNvSpPr txBox="1"/>
          <p:nvPr/>
        </p:nvSpPr>
        <p:spPr>
          <a:xfrm>
            <a:off x="6625291" y="4267145"/>
            <a:ext cx="2640938" cy="154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lvl="0" algn="ctr" fontAlgn="base"/>
            <a:r>
              <a:rPr lang="ru-RU" sz="1600" dirty="0">
                <a:solidFill>
                  <a:srgbClr val="3C3837"/>
                </a:solidFill>
              </a:rPr>
              <a:t>Имеется подтверждение актуальности проблемы представителями целевой аудитории, потенциальными </a:t>
            </a:r>
            <a:r>
              <a:rPr lang="ru-RU" sz="1600" dirty="0" err="1">
                <a:solidFill>
                  <a:srgbClr val="3C3837"/>
                </a:solidFill>
              </a:rPr>
              <a:t>благополучателями</a:t>
            </a:r>
            <a:r>
              <a:rPr lang="ru-RU" sz="1600" dirty="0">
                <a:solidFill>
                  <a:srgbClr val="3C3837"/>
                </a:solidFill>
              </a:rPr>
              <a:t>, партнерами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51B6E8B-4880-4CEF-9BA1-4F1BB507417C}"/>
              </a:ext>
            </a:extLst>
          </p:cNvPr>
          <p:cNvSpPr txBox="1"/>
          <p:nvPr/>
        </p:nvSpPr>
        <p:spPr>
          <a:xfrm>
            <a:off x="9419666" y="4267145"/>
            <a:ext cx="2386168" cy="12980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Мероприятия проекта полностью соответствуют цели проекта, решают задачи проекта и проблемы  целевых групп</a:t>
            </a:r>
            <a:endParaRPr lang="ru-RU" sz="1600" kern="0" dirty="0">
              <a:solidFill>
                <a:srgbClr val="3C3837"/>
              </a:solidFill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7CD8D7-3AF9-4734-B123-6CDF7C82B39F}"/>
              </a:ext>
            </a:extLst>
          </p:cNvPr>
          <p:cNvSpPr/>
          <p:nvPr/>
        </p:nvSpPr>
        <p:spPr>
          <a:xfrm>
            <a:off x="2518170" y="384291"/>
            <a:ext cx="317189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1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723455-E0D1-44F2-8D46-28AB2B0A2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34997" y="2500055"/>
            <a:ext cx="1524937" cy="15734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70540E-4958-4526-A4D5-2FC749831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5613" y="2678789"/>
            <a:ext cx="1377790" cy="1458098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0C7625E9-E986-41C2-9DFB-DF73156255FD}"/>
              </a:ext>
            </a:extLst>
          </p:cNvPr>
          <p:cNvGrpSpPr/>
          <p:nvPr/>
        </p:nvGrpSpPr>
        <p:grpSpPr>
          <a:xfrm>
            <a:off x="3783382" y="2625896"/>
            <a:ext cx="5526381" cy="3403429"/>
            <a:chOff x="3215042" y="1038263"/>
            <a:chExt cx="5947767" cy="5226459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EE35594A-3415-41BC-A58E-7C3A62C0760F}"/>
                </a:ext>
              </a:extLst>
            </p:cNvPr>
            <p:cNvCxnSpPr>
              <a:cxnSpLocks/>
            </p:cNvCxnSpPr>
            <p:nvPr/>
          </p:nvCxnSpPr>
          <p:spPr>
            <a:xfrm>
              <a:off x="3215042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D072F9F4-F2FD-4665-A4EA-250AA5FF9A03}"/>
                </a:ext>
              </a:extLst>
            </p:cNvPr>
            <p:cNvCxnSpPr>
              <a:cxnSpLocks/>
            </p:cNvCxnSpPr>
            <p:nvPr/>
          </p:nvCxnSpPr>
          <p:spPr>
            <a:xfrm>
              <a:off x="6159532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63829703-81AF-40B3-BB63-FC22FD68693E}"/>
                </a:ext>
              </a:extLst>
            </p:cNvPr>
            <p:cNvCxnSpPr>
              <a:cxnSpLocks/>
            </p:cNvCxnSpPr>
            <p:nvPr/>
          </p:nvCxnSpPr>
          <p:spPr>
            <a:xfrm>
              <a:off x="9162809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6CFF1C-463C-476A-8749-C9C4A7D3FB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7999" y="2572995"/>
            <a:ext cx="1433027" cy="13894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019AE5-F085-4C11-A4CA-F6AAC5D9DD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23066" y="2625896"/>
            <a:ext cx="1330734" cy="133654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8F9175-5D97-4ABB-8939-9A8FF2C9F80D}"/>
              </a:ext>
            </a:extLst>
          </p:cNvPr>
          <p:cNvSpPr/>
          <p:nvPr/>
        </p:nvSpPr>
        <p:spPr>
          <a:xfrm>
            <a:off x="1631138" y="1085530"/>
            <a:ext cx="10355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Обосновывается в поле «Обоснование социальной значимости проекта», </a:t>
            </a:r>
            <a:br>
              <a:rPr lang="ru-RU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без общих фраз, с привязкой к конкретным проблемам территории реализации проекта</a:t>
            </a:r>
            <a:endParaRPr lang="ru-RU" dirty="0">
              <a:solidFill>
                <a:srgbClr val="3C3837"/>
              </a:solidFill>
            </a:endParaRPr>
          </a:p>
        </p:txBody>
      </p:sp>
      <p:sp>
        <p:nvSpPr>
          <p:cNvPr id="20" name="Скругленный прямоугольник 17">
            <a:extLst>
              <a:ext uri="{FF2B5EF4-FFF2-40B4-BE49-F238E27FC236}">
                <a16:creationId xmlns:a16="http://schemas.microsoft.com/office/drawing/2014/main" id="{C829CC64-1479-4A58-AA67-DE4DCDEB3B79}"/>
              </a:ext>
            </a:extLst>
          </p:cNvPr>
          <p:cNvSpPr/>
          <p:nvPr/>
        </p:nvSpPr>
        <p:spPr>
          <a:xfrm>
            <a:off x="3104624" y="432482"/>
            <a:ext cx="7963426" cy="575113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Критерий: актуальность и социальная значимость проекта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4ED1585E-BF08-402C-ADFA-63AA23B4C408}"/>
              </a:ext>
            </a:extLst>
          </p:cNvPr>
          <p:cNvGrpSpPr/>
          <p:nvPr/>
        </p:nvGrpSpPr>
        <p:grpSpPr>
          <a:xfrm>
            <a:off x="996966" y="2417125"/>
            <a:ext cx="407520" cy="407520"/>
            <a:chOff x="766156" y="2110668"/>
            <a:chExt cx="513441" cy="513441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44242D32-6A00-4375-BAEB-557C0B92BAF6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A10F297B-EA03-490D-8D4B-217C3E80B7D3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52" name="Прямая соединительная линия 51">
                <a:extLst>
                  <a:ext uri="{FF2B5EF4-FFF2-40B4-BE49-F238E27FC236}">
                    <a16:creationId xmlns:a16="http://schemas.microsoft.com/office/drawing/2014/main" id="{AC3F012F-CC17-4AA2-9AD5-FDD7F93B3090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>
                <a:extLst>
                  <a:ext uri="{FF2B5EF4-FFF2-40B4-BE49-F238E27FC236}">
                    <a16:creationId xmlns:a16="http://schemas.microsoft.com/office/drawing/2014/main" id="{7DB4A2E9-876A-4B77-A27B-637BB9A9F4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BA164357-1C73-4F12-A40F-2D6B7C12588B}"/>
              </a:ext>
            </a:extLst>
          </p:cNvPr>
          <p:cNvGrpSpPr/>
          <p:nvPr/>
        </p:nvGrpSpPr>
        <p:grpSpPr>
          <a:xfrm>
            <a:off x="4162895" y="2417125"/>
            <a:ext cx="407520" cy="407520"/>
            <a:chOff x="766156" y="2110668"/>
            <a:chExt cx="513441" cy="513441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79953CD1-BBB4-49CA-8F3D-B066810791FD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4C07E9B7-E70F-40F0-A698-5CFF92948D23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60" name="Прямая соединительная линия 59">
                <a:extLst>
                  <a:ext uri="{FF2B5EF4-FFF2-40B4-BE49-F238E27FC236}">
                    <a16:creationId xmlns:a16="http://schemas.microsoft.com/office/drawing/2014/main" id="{144DC300-8D92-4B67-B80F-3206B231466E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>
                <a:extLst>
                  <a:ext uri="{FF2B5EF4-FFF2-40B4-BE49-F238E27FC236}">
                    <a16:creationId xmlns:a16="http://schemas.microsoft.com/office/drawing/2014/main" id="{6B7FF3ED-997E-46E2-8C01-234CB920D1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19DAF8B6-5D79-4750-9150-655396AC4C6E}"/>
              </a:ext>
            </a:extLst>
          </p:cNvPr>
          <p:cNvGrpSpPr/>
          <p:nvPr/>
        </p:nvGrpSpPr>
        <p:grpSpPr>
          <a:xfrm>
            <a:off x="6978666" y="2417125"/>
            <a:ext cx="407520" cy="407520"/>
            <a:chOff x="766156" y="2110668"/>
            <a:chExt cx="513441" cy="51344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53F35F14-126E-46AC-BCB8-24F2685C09B7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1F1829A-2303-408F-8622-DB3E1BBB13B1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E508249E-E479-44AA-8306-348F9DBA9892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>
                <a:extLst>
                  <a:ext uri="{FF2B5EF4-FFF2-40B4-BE49-F238E27FC236}">
                    <a16:creationId xmlns:a16="http://schemas.microsoft.com/office/drawing/2014/main" id="{C0B545F7-A807-42FC-B932-D8ECF68B8F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BC909B0F-33B9-4B79-962D-1309E50D592B}"/>
              </a:ext>
            </a:extLst>
          </p:cNvPr>
          <p:cNvGrpSpPr/>
          <p:nvPr/>
        </p:nvGrpSpPr>
        <p:grpSpPr>
          <a:xfrm>
            <a:off x="9707352" y="2417125"/>
            <a:ext cx="407520" cy="407520"/>
            <a:chOff x="766156" y="2110668"/>
            <a:chExt cx="513441" cy="513441"/>
          </a:xfrm>
        </p:grpSpPr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1F9F25FE-6BAD-4F76-A2C5-0D1E707999DE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52D3F0EE-C97C-4020-98E8-6F38AE1E4707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70" name="Прямая соединительная линия 69">
                <a:extLst>
                  <a:ext uri="{FF2B5EF4-FFF2-40B4-BE49-F238E27FC236}">
                    <a16:creationId xmlns:a16="http://schemas.microsoft.com/office/drawing/2014/main" id="{972B4870-0EA0-4721-9397-6909404A80A4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>
                <a:extLst>
                  <a:ext uri="{FF2B5EF4-FFF2-40B4-BE49-F238E27FC236}">
                    <a16:creationId xmlns:a16="http://schemas.microsoft.com/office/drawing/2014/main" id="{F5E67AE4-C7E7-4259-9597-8C2CA028D2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7816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51329C-AF35-4478-9163-114A8B20E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9557" y="410800"/>
            <a:ext cx="770143" cy="57655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42</a:t>
            </a:fld>
            <a:endParaRPr lang="ru-RU" dirty="0"/>
          </a:p>
        </p:txBody>
      </p:sp>
      <p:sp>
        <p:nvSpPr>
          <p:cNvPr id="41" name="Скругленный прямоугольник 17">
            <a:extLst>
              <a:ext uri="{FF2B5EF4-FFF2-40B4-BE49-F238E27FC236}">
                <a16:creationId xmlns:a16="http://schemas.microsoft.com/office/drawing/2014/main" id="{5B9D37D3-68B4-4DEA-893E-34822CFB5D6A}"/>
              </a:ext>
            </a:extLst>
          </p:cNvPr>
          <p:cNvSpPr/>
          <p:nvPr/>
        </p:nvSpPr>
        <p:spPr>
          <a:xfrm>
            <a:off x="2879700" y="331601"/>
            <a:ext cx="9096215" cy="1225055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Критерий: логическая связность и реализуемость проекта, </a:t>
            </a:r>
          </a:p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соответствие мероприятий проекта его целям, задачам и ожидаемым результатам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A133D3D-37FD-4808-868A-C0802DB7F6C3}"/>
              </a:ext>
            </a:extLst>
          </p:cNvPr>
          <p:cNvSpPr/>
          <p:nvPr/>
        </p:nvSpPr>
        <p:spPr>
          <a:xfrm flipH="1">
            <a:off x="2232022" y="452913"/>
            <a:ext cx="489856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2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CC9EEA-6C0A-410F-A3AE-AD5772E29E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289" y="2142501"/>
            <a:ext cx="9637597" cy="399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78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8E2969D-DA3E-47B1-A64E-E641AAE48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9"/>
            <a:ext cx="8895080" cy="564484"/>
          </a:xfrm>
        </p:spPr>
        <p:txBody>
          <a:bodyPr/>
          <a:lstStyle/>
          <a:p>
            <a:r>
              <a:rPr lang="ru-RU" dirty="0"/>
              <a:t>Нарушение логики проекта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4DC1CF-BD36-4D64-9A83-2E9A49DCF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277" y="759543"/>
            <a:ext cx="10193593" cy="546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4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EBF86-3F81-46F6-985A-69CEE160E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Нарушение логики проекта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628E3E8-019F-4A7B-BF51-357E280BE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400" y="1287463"/>
            <a:ext cx="10545249" cy="49276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2E1770-158A-4B8C-AF01-D5765E574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746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45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77D76B-86F2-4131-9F47-056314A8A23A}"/>
              </a:ext>
            </a:extLst>
          </p:cNvPr>
          <p:cNvSpPr txBox="1"/>
          <p:nvPr/>
        </p:nvSpPr>
        <p:spPr>
          <a:xfrm>
            <a:off x="718280" y="4320976"/>
            <a:ext cx="4960626" cy="17905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Методика реализации проекта, его уникальность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по сравнению с предыдущей деятельностью организации и аналогичным проектами отражается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поле «Краткое описание проекта», а также,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по желанию заявителя, в полном описании и (или) презентации проекта, которые могут быть загружены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соответствующее поле заявки</a:t>
            </a:r>
            <a:endParaRPr lang="en-US" sz="1600" kern="0" dirty="0">
              <a:solidFill>
                <a:srgbClr val="3C3837"/>
              </a:solidFill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2EA23E6-3CE4-4E9C-B29F-14E01145D37E}"/>
              </a:ext>
            </a:extLst>
          </p:cNvPr>
          <p:cNvCxnSpPr>
            <a:cxnSpLocks/>
          </p:cNvCxnSpPr>
          <p:nvPr/>
        </p:nvCxnSpPr>
        <p:spPr>
          <a:xfrm>
            <a:off x="6641436" y="4152476"/>
            <a:ext cx="4890306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8ADCBA4-B413-4652-B9EE-3DE26398BED5}"/>
              </a:ext>
            </a:extLst>
          </p:cNvPr>
          <p:cNvCxnSpPr>
            <a:cxnSpLocks/>
          </p:cNvCxnSpPr>
          <p:nvPr/>
        </p:nvCxnSpPr>
        <p:spPr>
          <a:xfrm>
            <a:off x="961885" y="4151271"/>
            <a:ext cx="4514890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396DBA-67D5-4C3B-87A4-2E076459F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0355" y="297948"/>
            <a:ext cx="770143" cy="576555"/>
          </a:xfrm>
          <a:prstGeom prst="rect">
            <a:avLst/>
          </a:prstGeom>
        </p:spPr>
      </p:pic>
      <p:sp>
        <p:nvSpPr>
          <p:cNvPr id="21" name="Скругленный прямоугольник 17">
            <a:extLst>
              <a:ext uri="{FF2B5EF4-FFF2-40B4-BE49-F238E27FC236}">
                <a16:creationId xmlns:a16="http://schemas.microsoft.com/office/drawing/2014/main" id="{089FF4BB-DC5D-4203-841D-58A059B8F266}"/>
              </a:ext>
            </a:extLst>
          </p:cNvPr>
          <p:cNvSpPr/>
          <p:nvPr/>
        </p:nvSpPr>
        <p:spPr>
          <a:xfrm>
            <a:off x="3238956" y="334132"/>
            <a:ext cx="7444284" cy="576556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инновационность, уникальность проекта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298A0B-C77F-4E09-804C-D39E76953514}"/>
              </a:ext>
            </a:extLst>
          </p:cNvPr>
          <p:cNvSpPr/>
          <p:nvPr/>
        </p:nvSpPr>
        <p:spPr>
          <a:xfrm>
            <a:off x="2605921" y="267348"/>
            <a:ext cx="399009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3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B8044A-5616-4633-A34E-A7C1D1908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1635" y="2749713"/>
            <a:ext cx="1355742" cy="117634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6C31B4-E644-4D0A-A45D-DC2C429DBC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24767" y="2547530"/>
            <a:ext cx="1323644" cy="137219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457C48D-9D33-48E4-8D02-89390904A41F}"/>
              </a:ext>
            </a:extLst>
          </p:cNvPr>
          <p:cNvSpPr txBox="1"/>
          <p:nvPr/>
        </p:nvSpPr>
        <p:spPr>
          <a:xfrm>
            <a:off x="6715226" y="4320976"/>
            <a:ext cx="4738880" cy="12980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Наличие инновационных решений и уникальных методик в проекте не является обязательным,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но, если такие решения и методики предусмотрены и описаны в проекте, </a:t>
            </a:r>
            <a:r>
              <a:rPr lang="mr-IN" sz="1600" kern="0" dirty="0">
                <a:solidFill>
                  <a:srgbClr val="3C3837"/>
                </a:solidFill>
                <a:ea typeface="PT Sans" panose="020B0503020203020204" pitchFamily="34" charset="-52"/>
                <a:cs typeface="PT Sans Narrow" charset="-52"/>
                <a:sym typeface="Gill Sans"/>
              </a:rPr>
              <a:t>–</a:t>
            </a: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 это может дать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до 5 дополнительных баллов 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14B5270-279D-422C-854B-A69CD70FB159}"/>
              </a:ext>
            </a:extLst>
          </p:cNvPr>
          <p:cNvCxnSpPr>
            <a:cxnSpLocks/>
          </p:cNvCxnSpPr>
          <p:nvPr/>
        </p:nvCxnSpPr>
        <p:spPr>
          <a:xfrm>
            <a:off x="6096000" y="2610394"/>
            <a:ext cx="0" cy="3356213"/>
          </a:xfrm>
          <a:prstGeom prst="line">
            <a:avLst/>
          </a:prstGeom>
          <a:noFill/>
          <a:ln w="19050" cap="rnd">
            <a:solidFill>
              <a:schemeClr val="bg1">
                <a:lumMod val="75000"/>
              </a:schemeClr>
            </a:solidFill>
            <a:prstDash val="sysDot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19A3F7C-77CC-44DA-80CB-B213167B4054}"/>
              </a:ext>
            </a:extLst>
          </p:cNvPr>
          <p:cNvSpPr/>
          <p:nvPr/>
        </p:nvSpPr>
        <p:spPr>
          <a:xfrm>
            <a:off x="1139719" y="1226568"/>
            <a:ext cx="10243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4655"/>
            <a:r>
              <a:rPr lang="ru-RU" dirty="0">
                <a:solidFill>
                  <a:srgbClr val="3C3837"/>
                </a:solidFill>
              </a:rPr>
              <a:t>Проект преимущественно направлен на внедрение новых или значительно улучшенных практик, методов в деятельность организации и (или) ее партнеров, что позволит существенно качественно улучшить такую деятельность 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B901308-76EC-49AD-9950-EE194DD0BBAD}"/>
              </a:ext>
            </a:extLst>
          </p:cNvPr>
          <p:cNvGrpSpPr/>
          <p:nvPr/>
        </p:nvGrpSpPr>
        <p:grpSpPr>
          <a:xfrm>
            <a:off x="2094742" y="2670641"/>
            <a:ext cx="407520" cy="407520"/>
            <a:chOff x="766156" y="2110668"/>
            <a:chExt cx="513441" cy="513441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C09ED5B5-30D4-4487-9572-C10C94EE9A6A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B3C3757A-1A36-474B-B4EF-DC462B8DD963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8" name="Прямая соединительная линия 37">
                <a:extLst>
                  <a:ext uri="{FF2B5EF4-FFF2-40B4-BE49-F238E27FC236}">
                    <a16:creationId xmlns:a16="http://schemas.microsoft.com/office/drawing/2014/main" id="{CEAF97C9-BB02-42C3-80BD-02D77055B84D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19C870A6-E5C0-4EE7-8184-1274FFBD64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3DE328B5-59DD-47AE-85EF-20464D39E2AB}"/>
              </a:ext>
            </a:extLst>
          </p:cNvPr>
          <p:cNvGrpSpPr/>
          <p:nvPr/>
        </p:nvGrpSpPr>
        <p:grpSpPr>
          <a:xfrm>
            <a:off x="7973029" y="2670641"/>
            <a:ext cx="407520" cy="407520"/>
            <a:chOff x="766156" y="2110668"/>
            <a:chExt cx="513441" cy="513441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E6537558-AD89-4345-A8F3-46CD97857C75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86E6A879-01CC-465C-9499-0E53BF272610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278285D9-ED30-46FD-8B72-10FEA49F061D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5202B3E7-92E8-4CD3-8B82-3E9B895889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70991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46</a:t>
            </a:fld>
            <a:endParaRPr lang="ru-RU" dirty="0"/>
          </a:p>
        </p:txBody>
      </p:sp>
      <p:sp>
        <p:nvSpPr>
          <p:cNvPr id="41" name="Скругленный прямоугольник 17">
            <a:extLst>
              <a:ext uri="{FF2B5EF4-FFF2-40B4-BE49-F238E27FC236}">
                <a16:creationId xmlns:a16="http://schemas.microsoft.com/office/drawing/2014/main" id="{5B9D37D3-68B4-4DEA-893E-34822CFB5D6A}"/>
              </a:ext>
            </a:extLst>
          </p:cNvPr>
          <p:cNvSpPr/>
          <p:nvPr/>
        </p:nvSpPr>
        <p:spPr>
          <a:xfrm>
            <a:off x="1281212" y="1501941"/>
            <a:ext cx="10577685" cy="875377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dirty="0">
                <a:solidFill>
                  <a:srgbClr val="3C3837"/>
                </a:solidFill>
              </a:rPr>
              <a:t>В заявке четко изложены ожидаемые результаты проекта, они адекватны, конкретны и измеримы; их получение за общую сумму предполагаемых расходов на реализацию проекта соразмерно и обоснованно </a:t>
            </a:r>
            <a:endParaRPr lang="ru-RU" sz="1959" kern="0" dirty="0">
              <a:solidFill>
                <a:srgbClr val="3C3837"/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B2C30-5874-4820-910C-10DF3694E165}"/>
              </a:ext>
            </a:extLst>
          </p:cNvPr>
          <p:cNvSpPr txBox="1"/>
          <p:nvPr/>
        </p:nvSpPr>
        <p:spPr>
          <a:xfrm>
            <a:off x="2458720" y="5266776"/>
            <a:ext cx="7211124" cy="5594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ctr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Для событийных проектов должен быть четко описан социальный эффект </a:t>
            </a:r>
          </a:p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(что конкретно дает проведение мероприятия для целевой группы)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C40DE64-87F7-4728-BB7B-F8B9AE53F55D}"/>
              </a:ext>
            </a:extLst>
          </p:cNvPr>
          <p:cNvSpPr/>
          <p:nvPr/>
        </p:nvSpPr>
        <p:spPr>
          <a:xfrm>
            <a:off x="3182323" y="4453144"/>
            <a:ext cx="3169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4655"/>
            <a:r>
              <a:rPr lang="ru-RU" sz="1600" b="1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Количественные </a:t>
            </a:r>
            <a:br>
              <a:rPr lang="ru-RU" sz="1600" b="1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b="1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 качественные результаты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65A219B-9F09-43C1-AC32-C60D36D7AC51}"/>
              </a:ext>
            </a:extLst>
          </p:cNvPr>
          <p:cNvSpPr/>
          <p:nvPr/>
        </p:nvSpPr>
        <p:spPr>
          <a:xfrm>
            <a:off x="6400320" y="4494809"/>
            <a:ext cx="2014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4655"/>
            <a:r>
              <a:rPr lang="ru-RU" sz="1600" b="1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Общий бюджет проекта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909514-F59C-4BD6-A4D4-BAC26E90A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4498" y="2966610"/>
            <a:ext cx="3873570" cy="138469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CF2114-B389-4AE9-8447-007172A92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3648" y="455239"/>
            <a:ext cx="770143" cy="576555"/>
          </a:xfrm>
          <a:prstGeom prst="rect">
            <a:avLst/>
          </a:prstGeom>
        </p:spPr>
      </p:pic>
      <p:sp>
        <p:nvSpPr>
          <p:cNvPr id="23" name="Скругленный прямоугольник 17">
            <a:extLst>
              <a:ext uri="{FF2B5EF4-FFF2-40B4-BE49-F238E27FC236}">
                <a16:creationId xmlns:a16="http://schemas.microsoft.com/office/drawing/2014/main" id="{2C7A0738-5506-4922-9D5F-B686DDB49D63}"/>
              </a:ext>
            </a:extLst>
          </p:cNvPr>
          <p:cNvSpPr/>
          <p:nvPr/>
        </p:nvSpPr>
        <p:spPr>
          <a:xfrm>
            <a:off x="2870527" y="301150"/>
            <a:ext cx="8582333" cy="1037793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соотношение планируемых расходов на реализацию проекта и его ожидаемых результатов, адекватность, измеримость и достижимость таких результатов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13DEFB1-D6B6-4AA1-A4B4-1596A8CA4B3B}"/>
              </a:ext>
            </a:extLst>
          </p:cNvPr>
          <p:cNvSpPr/>
          <p:nvPr/>
        </p:nvSpPr>
        <p:spPr>
          <a:xfrm>
            <a:off x="2150452" y="476295"/>
            <a:ext cx="464146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4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31608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37938-076F-4B5B-B011-753DDEBC3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7EB180"/>
                </a:solidFill>
              </a:rPr>
              <a:t>Соответствие</a:t>
            </a:r>
            <a:r>
              <a:rPr lang="ru-RU" dirty="0"/>
              <a:t> проекта критериям оценки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47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F0AC23-5971-431F-863B-43BD0BCF3C90}"/>
              </a:ext>
            </a:extLst>
          </p:cNvPr>
          <p:cNvSpPr txBox="1"/>
          <p:nvPr/>
        </p:nvSpPr>
        <p:spPr>
          <a:xfrm>
            <a:off x="7435088" y="2088656"/>
            <a:ext cx="4095532" cy="403730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defTabSz="414655">
              <a:spcAft>
                <a:spcPts val="400"/>
              </a:spcAft>
            </a:pPr>
            <a:r>
              <a:rPr lang="ru-RU" b="1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Не рекомендуются (за счёт гранта) расходы на: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рекламу и продвижение;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 err="1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регрантинг</a:t>
            </a: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прямую материальную (благотворительную) помощь;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покупку призов стоимостью более 4000 рублей, подарков;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создание новых памятников, монументов;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осуществление, по сути, коммерческого проекта;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издание рукописей (при фактическом отсутствии иной деятельности);</a:t>
            </a:r>
          </a:p>
          <a:p>
            <a:pPr marL="186595" indent="-186595">
              <a:spcAft>
                <a:spcPts val="400"/>
              </a:spcAft>
              <a:buClr>
                <a:schemeClr val="accent4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непредвиденные расходы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9F9690-2009-4DD4-94F5-1565ED7E7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814" y="1177260"/>
            <a:ext cx="770143" cy="576555"/>
          </a:xfrm>
          <a:prstGeom prst="rect">
            <a:avLst/>
          </a:prstGeom>
        </p:spPr>
      </p:pic>
      <p:sp>
        <p:nvSpPr>
          <p:cNvPr id="12" name="Скругленный прямоугольник 17">
            <a:extLst>
              <a:ext uri="{FF2B5EF4-FFF2-40B4-BE49-F238E27FC236}">
                <a16:creationId xmlns:a16="http://schemas.microsoft.com/office/drawing/2014/main" id="{1ADE3725-8010-403A-B635-0CD020718221}"/>
              </a:ext>
            </a:extLst>
          </p:cNvPr>
          <p:cNvSpPr/>
          <p:nvPr/>
        </p:nvSpPr>
        <p:spPr>
          <a:xfrm>
            <a:off x="1248556" y="1311617"/>
            <a:ext cx="9863944" cy="600307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1959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реалистичность бюджета проекта и обоснованность планируемых расходов </a:t>
            </a:r>
            <a:br>
              <a:rPr lang="ru-RU" sz="1959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</a:br>
            <a:r>
              <a:rPr lang="ru-RU" sz="1959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на реализацию проекта </a:t>
            </a:r>
            <a:endParaRPr lang="ru-RU" sz="1306" b="1" kern="0" dirty="0">
              <a:solidFill>
                <a:srgbClr val="3C3837"/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97E7368-5670-4A92-8A61-63A73F3B3C56}"/>
              </a:ext>
            </a:extLst>
          </p:cNvPr>
          <p:cNvSpPr/>
          <p:nvPr/>
        </p:nvSpPr>
        <p:spPr>
          <a:xfrm>
            <a:off x="216085" y="1194138"/>
            <a:ext cx="901204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5</a:t>
            </a:r>
            <a:endParaRPr lang="ru-RU" sz="2873" kern="0" dirty="0">
              <a:solidFill>
                <a:srgbClr val="3C3837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760836D-D79B-4EFD-95CE-9957ABC4E4C0}"/>
              </a:ext>
            </a:extLst>
          </p:cNvPr>
          <p:cNvSpPr/>
          <p:nvPr/>
        </p:nvSpPr>
        <p:spPr>
          <a:xfrm>
            <a:off x="2254921" y="2078868"/>
            <a:ext cx="3954399" cy="402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14655">
              <a:spcAft>
                <a:spcPts val="400"/>
              </a:spcAft>
            </a:pPr>
            <a:r>
              <a:rPr lang="ru-RU" b="1" dirty="0">
                <a:solidFill>
                  <a:srgbClr val="3C3837"/>
                </a:solidFill>
                <a:latin typeface="Calibri" panose="020F0502020204030204" pitchFamily="34" charset="0"/>
                <a:sym typeface="Gill Sans"/>
              </a:rPr>
              <a:t>Соответствует критерию:</a:t>
            </a:r>
            <a:endParaRPr lang="ru-RU" sz="1600" dirty="0">
              <a:solidFill>
                <a:srgbClr val="3C3837"/>
              </a:solidFill>
            </a:endParaRPr>
          </a:p>
          <a:p>
            <a:pPr marL="186595" indent="-186595">
              <a:spcAft>
                <a:spcPts val="400"/>
              </a:spcAft>
              <a:buClr>
                <a:srgbClr val="7EB180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</a:rPr>
              <a:t>все планируемые расходы реалистичны и обоснованы;</a:t>
            </a:r>
          </a:p>
          <a:p>
            <a:pPr marL="186595" indent="-186595">
              <a:spcAft>
                <a:spcPts val="400"/>
              </a:spcAft>
              <a:buClr>
                <a:srgbClr val="7EB180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</a:rPr>
              <a:t>в бюджете проекта предусмотрено финансовое обеспечение всех мероприятий проекта и отсутствуют расходы, которые непосредственно </a:t>
            </a:r>
            <a:br>
              <a:rPr lang="ru-RU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не связаны с мероприятиями проекта; </a:t>
            </a:r>
          </a:p>
          <a:p>
            <a:pPr marL="186595" indent="-186595">
              <a:spcAft>
                <a:spcPts val="400"/>
              </a:spcAft>
              <a:buClr>
                <a:srgbClr val="7EB180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</a:rPr>
              <a:t>даны корректные комментарии по всем предполагаемым расходам за счет гранта, позволяющие четко определить состав (детализацию) расходов;</a:t>
            </a:r>
          </a:p>
          <a:p>
            <a:pPr marL="186595" indent="-186595">
              <a:spcAft>
                <a:spcPts val="400"/>
              </a:spcAft>
              <a:buClr>
                <a:srgbClr val="7EB180"/>
              </a:buClr>
              <a:buSzPct val="120000"/>
              <a:buFont typeface="Wingdings" charset="2"/>
              <a:buChar char="§"/>
            </a:pPr>
            <a:r>
              <a:rPr lang="ru-RU" sz="1600" dirty="0">
                <a:solidFill>
                  <a:srgbClr val="3C3837"/>
                </a:solidFill>
              </a:rPr>
              <a:t>в проекте предусмотрено активное использование имеющихся </a:t>
            </a:r>
            <a:br>
              <a:rPr lang="ru-RU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у организации ресурсов </a:t>
            </a:r>
            <a:endParaRPr lang="ru-RU" sz="1600" dirty="0">
              <a:solidFill>
                <a:srgbClr val="3C3837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33D9EC0-BC32-4BCD-93B7-990C991F13E5}"/>
              </a:ext>
            </a:extLst>
          </p:cNvPr>
          <p:cNvGrpSpPr/>
          <p:nvPr/>
        </p:nvGrpSpPr>
        <p:grpSpPr>
          <a:xfrm>
            <a:off x="6350672" y="2137256"/>
            <a:ext cx="898488" cy="898488"/>
            <a:chOff x="766155" y="4233892"/>
            <a:chExt cx="513441" cy="513441"/>
          </a:xfrm>
        </p:grpSpPr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FA718292-B6B4-4194-B55A-F641A705F38F}"/>
                </a:ext>
              </a:extLst>
            </p:cNvPr>
            <p:cNvSpPr/>
            <p:nvPr/>
          </p:nvSpPr>
          <p:spPr>
            <a:xfrm>
              <a:off x="766155" y="4233892"/>
              <a:ext cx="513441" cy="513441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E1CBB62E-CB61-4E62-B6E2-6939EDE546AA}"/>
                </a:ext>
              </a:extLst>
            </p:cNvPr>
            <p:cNvGrpSpPr/>
            <p:nvPr/>
          </p:nvGrpSpPr>
          <p:grpSpPr>
            <a:xfrm>
              <a:off x="908575" y="4376312"/>
              <a:ext cx="228600" cy="228600"/>
              <a:chOff x="200885" y="4160842"/>
              <a:chExt cx="254370" cy="254370"/>
            </a:xfrm>
          </p:grpSpPr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AD832739-34BE-4121-98F9-E0BA9777728D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86E3C7F0-29BF-4412-A4E0-45AF303F2E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EED2CB9-1C39-43C0-9014-C530DBA08C84}"/>
              </a:ext>
            </a:extLst>
          </p:cNvPr>
          <p:cNvGrpSpPr/>
          <p:nvPr/>
        </p:nvGrpSpPr>
        <p:grpSpPr>
          <a:xfrm>
            <a:off x="1220616" y="2142697"/>
            <a:ext cx="898488" cy="898488"/>
            <a:chOff x="766156" y="2110668"/>
            <a:chExt cx="513441" cy="513441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E09C92F1-A6E1-44DA-9B91-08DE63CEB19F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12A3CCB9-9545-4777-A1BD-542D26E7E7A2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25" name="Прямая соединительная линия 24">
                <a:extLst>
                  <a:ext uri="{FF2B5EF4-FFF2-40B4-BE49-F238E27FC236}">
                    <a16:creationId xmlns:a16="http://schemas.microsoft.com/office/drawing/2014/main" id="{936B94BF-9829-4CF5-A05C-5E8720963E4D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>
                <a:extLst>
                  <a:ext uri="{FF2B5EF4-FFF2-40B4-BE49-F238E27FC236}">
                    <a16:creationId xmlns:a16="http://schemas.microsoft.com/office/drawing/2014/main" id="{6A4795EE-980D-41A5-BF60-8A2C5CEA42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436196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7E0F8-34AA-4CEA-952D-276EAB44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9"/>
            <a:ext cx="8895080" cy="490742"/>
          </a:xfrm>
        </p:spPr>
        <p:txBody>
          <a:bodyPr/>
          <a:lstStyle/>
          <a:p>
            <a:r>
              <a:rPr lang="ru-RU" dirty="0"/>
              <a:t>Ошибки в бюджете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4F527F-5054-4E06-9DE3-C6E4FE106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219" y="1107993"/>
            <a:ext cx="9502837" cy="5159973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E19A51-3672-4F3F-967B-A267E819D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21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F8B1D552-8E51-4017-9C67-ED3B3F4B98B4}"/>
              </a:ext>
            </a:extLst>
          </p:cNvPr>
          <p:cNvSpPr txBox="1"/>
          <p:nvPr/>
        </p:nvSpPr>
        <p:spPr>
          <a:xfrm>
            <a:off x="7126529" y="3819823"/>
            <a:ext cx="3706350" cy="12980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Календарным планом должна быть предусмотрена реализация мероприятий </a:t>
            </a:r>
            <a:b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пределах всей указанной территории, самостоятельно или с активным вовлечением партнёров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49</a:t>
            </a:fld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09D4D1-D5AF-47D6-8C7B-45BCA9AA2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5702" y="333846"/>
            <a:ext cx="770143" cy="576555"/>
          </a:xfrm>
          <a:prstGeom prst="rect">
            <a:avLst/>
          </a:prstGeom>
        </p:spPr>
      </p:pic>
      <p:sp>
        <p:nvSpPr>
          <p:cNvPr id="15" name="Скругленный прямоугольник 17">
            <a:extLst>
              <a:ext uri="{FF2B5EF4-FFF2-40B4-BE49-F238E27FC236}">
                <a16:creationId xmlns:a16="http://schemas.microsoft.com/office/drawing/2014/main" id="{5D09E8B0-94FA-478A-A82D-4124F4ED7385}"/>
              </a:ext>
            </a:extLst>
          </p:cNvPr>
          <p:cNvSpPr/>
          <p:nvPr/>
        </p:nvSpPr>
        <p:spPr>
          <a:xfrm>
            <a:off x="3534680" y="469406"/>
            <a:ext cx="6970026" cy="600307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масштаб реализации проекта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A03083-88AE-451F-97C2-ADB2A592B378}"/>
              </a:ext>
            </a:extLst>
          </p:cNvPr>
          <p:cNvSpPr/>
          <p:nvPr/>
        </p:nvSpPr>
        <p:spPr>
          <a:xfrm>
            <a:off x="2788372" y="354903"/>
            <a:ext cx="304801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6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E06F09-9A1F-4B42-99E6-369BE44A3F98}"/>
              </a:ext>
            </a:extLst>
          </p:cNvPr>
          <p:cNvSpPr txBox="1"/>
          <p:nvPr/>
        </p:nvSpPr>
        <p:spPr>
          <a:xfrm>
            <a:off x="1273036" y="3819823"/>
            <a:ext cx="3985602" cy="203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Заявленный территориальный охват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должен соответствовать уставу и реальным возможностям организации,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быть обоснованным и адекватным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тем проблемам, на решение которых направлен проект</a:t>
            </a:r>
          </a:p>
          <a:p>
            <a:pPr algn="ctr" defTabSz="414655"/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  <a:p>
            <a:pPr algn="ctr" defTabSz="414655"/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01A2F23-F469-460D-95D6-C35ACF91EF48}"/>
              </a:ext>
            </a:extLst>
          </p:cNvPr>
          <p:cNvCxnSpPr>
            <a:cxnSpLocks/>
          </p:cNvCxnSpPr>
          <p:nvPr/>
        </p:nvCxnSpPr>
        <p:spPr>
          <a:xfrm>
            <a:off x="6096000" y="1898928"/>
            <a:ext cx="0" cy="4067679"/>
          </a:xfrm>
          <a:prstGeom prst="line">
            <a:avLst/>
          </a:prstGeom>
          <a:noFill/>
          <a:ln w="19050" cap="rnd">
            <a:solidFill>
              <a:schemeClr val="bg1">
                <a:lumMod val="75000"/>
              </a:schemeClr>
            </a:solidFill>
            <a:prstDash val="sysDot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24F3E89-00E2-4E2C-BF9D-70FBF58D1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49635" y="1858421"/>
            <a:ext cx="2171640" cy="1310574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0C84F1C-B8E4-4432-81AE-C6999BDD5D10}"/>
              </a:ext>
            </a:extLst>
          </p:cNvPr>
          <p:cNvCxnSpPr>
            <a:cxnSpLocks/>
          </p:cNvCxnSpPr>
          <p:nvPr/>
        </p:nvCxnSpPr>
        <p:spPr>
          <a:xfrm>
            <a:off x="1273036" y="3458662"/>
            <a:ext cx="3985602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6DDE846-11DB-4033-A22E-308FA11BB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54189" y="1610046"/>
            <a:ext cx="1651030" cy="1622466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556E54D-F083-4B68-8E91-C796FD349E03}"/>
              </a:ext>
            </a:extLst>
          </p:cNvPr>
          <p:cNvCxnSpPr>
            <a:cxnSpLocks/>
          </p:cNvCxnSpPr>
          <p:nvPr/>
        </p:nvCxnSpPr>
        <p:spPr>
          <a:xfrm>
            <a:off x="6933608" y="3458662"/>
            <a:ext cx="3985602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FCCB75B-8AD4-4900-9CB7-35B59B7801F4}"/>
              </a:ext>
            </a:extLst>
          </p:cNvPr>
          <p:cNvGrpSpPr/>
          <p:nvPr/>
        </p:nvGrpSpPr>
        <p:grpSpPr>
          <a:xfrm>
            <a:off x="1842115" y="1760274"/>
            <a:ext cx="407520" cy="407520"/>
            <a:chOff x="766156" y="2110668"/>
            <a:chExt cx="513441" cy="513441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F114B5AD-91E5-40F1-BB81-8D96318ACF55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D81517F4-BEB9-4D3E-BD76-81D1C6DA59DE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9F464A73-3395-440C-98FD-7BD0400C527C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9F0A9FEE-7E13-4CF2-A0E3-E7DC2E98E9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51EEBD8F-5038-4C50-8AFE-ABAE58885FE5}"/>
              </a:ext>
            </a:extLst>
          </p:cNvPr>
          <p:cNvGrpSpPr/>
          <p:nvPr/>
        </p:nvGrpSpPr>
        <p:grpSpPr>
          <a:xfrm>
            <a:off x="7697911" y="1760274"/>
            <a:ext cx="407520" cy="407520"/>
            <a:chOff x="766156" y="2110668"/>
            <a:chExt cx="513441" cy="513441"/>
          </a:xfrm>
        </p:grpSpPr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444A1E6F-D1AB-4C2F-8267-743662F35F1D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96889CD6-E1E3-4CA4-8E09-66A9B69AEA69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E8A1EA74-8C69-4A4C-B702-062F168AF3EC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DFA6FDDE-6E02-4099-A569-52B192FBC7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44269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A830D6BA-3D19-4675-B893-32F308486DF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A830D6BA-3D19-4675-B893-32F308486D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EDF32-9566-43A5-99E6-9D2D3E30A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20" y="195058"/>
            <a:ext cx="8895080" cy="815027"/>
          </a:xfrm>
        </p:spPr>
        <p:txBody>
          <a:bodyPr/>
          <a:lstStyle/>
          <a:p>
            <a:r>
              <a:rPr lang="ru-RU" dirty="0"/>
              <a:t>Основные этапы второго конкурса 2018 года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8F4B9A-0CB3-4558-9B44-AEFFDB81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439AD-A166-441A-9978-3BDD957F123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D3A6ADD5-A108-4477-AD49-12ACED838053}"/>
              </a:ext>
            </a:extLst>
          </p:cNvPr>
          <p:cNvSpPr/>
          <p:nvPr/>
        </p:nvSpPr>
        <p:spPr>
          <a:xfrm>
            <a:off x="5759130" y="6386415"/>
            <a:ext cx="5036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8.10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BA551F6-43B3-4691-9726-B01047552943}"/>
              </a:ext>
            </a:extLst>
          </p:cNvPr>
          <p:cNvGrpSpPr/>
          <p:nvPr/>
        </p:nvGrpSpPr>
        <p:grpSpPr>
          <a:xfrm>
            <a:off x="705824" y="1899266"/>
            <a:ext cx="11113940" cy="2894075"/>
            <a:chOff x="713991" y="1652525"/>
            <a:chExt cx="9983516" cy="2599712"/>
          </a:xfrm>
        </p:grpSpPr>
        <p:sp>
          <p:nvSpPr>
            <p:cNvPr id="14" name="Стрелка: вправо 13">
              <a:extLst>
                <a:ext uri="{FF2B5EF4-FFF2-40B4-BE49-F238E27FC236}">
                  <a16:creationId xmlns:a16="http://schemas.microsoft.com/office/drawing/2014/main" id="{7E65F87E-FD18-46CA-A1C3-45E035F6E00C}"/>
                </a:ext>
              </a:extLst>
            </p:cNvPr>
            <p:cNvSpPr/>
            <p:nvPr/>
          </p:nvSpPr>
          <p:spPr>
            <a:xfrm>
              <a:off x="5092353" y="2348933"/>
              <a:ext cx="5458694" cy="1238033"/>
            </a:xfrm>
            <a:prstGeom prst="rightArrow">
              <a:avLst/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39A08071-967D-47A9-92CF-4676F1C66A56}"/>
                </a:ext>
              </a:extLst>
            </p:cNvPr>
            <p:cNvGrpSpPr/>
            <p:nvPr/>
          </p:nvGrpSpPr>
          <p:grpSpPr>
            <a:xfrm>
              <a:off x="713991" y="1652525"/>
              <a:ext cx="2599714" cy="2599712"/>
              <a:chOff x="974864" y="1889680"/>
              <a:chExt cx="2365662" cy="2365662"/>
            </a:xfrm>
            <a:noFill/>
          </p:grpSpPr>
          <p:sp>
            <p:nvSpPr>
              <p:cNvPr id="144" name="Овал 143">
                <a:extLst>
                  <a:ext uri="{FF2B5EF4-FFF2-40B4-BE49-F238E27FC236}">
                    <a16:creationId xmlns:a16="http://schemas.microsoft.com/office/drawing/2014/main" id="{32D032C2-2EFB-4B92-90E8-5E031D08F484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grpFill/>
              <a:ln w="25400" cap="flat">
                <a:solidFill>
                  <a:schemeClr val="accent5"/>
                </a:solidFill>
                <a:prstDash val="sysDot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Овал 144">
                <a:extLst>
                  <a:ext uri="{FF2B5EF4-FFF2-40B4-BE49-F238E27FC236}">
                    <a16:creationId xmlns:a16="http://schemas.microsoft.com/office/drawing/2014/main" id="{DC661E71-CD8D-48BB-865E-4637D66FF1EB}"/>
                  </a:ext>
                </a:extLst>
              </p:cNvPr>
              <p:cNvSpPr/>
              <p:nvPr/>
            </p:nvSpPr>
            <p:spPr>
              <a:xfrm>
                <a:off x="1081542" y="1999080"/>
                <a:ext cx="2142508" cy="2142508"/>
              </a:xfrm>
              <a:prstGeom prst="ellipse">
                <a:avLst/>
              </a:prstGeom>
              <a:solidFill>
                <a:schemeClr val="bg1"/>
              </a:solidFill>
              <a:ln w="47625" cap="flat">
                <a:solidFill>
                  <a:schemeClr val="accent5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6" name="Группа 145">
              <a:extLst>
                <a:ext uri="{FF2B5EF4-FFF2-40B4-BE49-F238E27FC236}">
                  <a16:creationId xmlns:a16="http://schemas.microsoft.com/office/drawing/2014/main" id="{B8AF2503-FF48-4BD0-97E3-D6989936032B}"/>
                </a:ext>
              </a:extLst>
            </p:cNvPr>
            <p:cNvGrpSpPr/>
            <p:nvPr/>
          </p:nvGrpSpPr>
          <p:grpSpPr>
            <a:xfrm>
              <a:off x="2847728" y="1652525"/>
              <a:ext cx="2599714" cy="2599712"/>
              <a:chOff x="974864" y="1889680"/>
              <a:chExt cx="2365662" cy="2365662"/>
            </a:xfrm>
            <a:noFill/>
          </p:grpSpPr>
          <p:sp>
            <p:nvSpPr>
              <p:cNvPr id="147" name="Овал 146">
                <a:extLst>
                  <a:ext uri="{FF2B5EF4-FFF2-40B4-BE49-F238E27FC236}">
                    <a16:creationId xmlns:a16="http://schemas.microsoft.com/office/drawing/2014/main" id="{656FA039-0D48-49D1-B184-525AF8B7702A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grpFill/>
              <a:ln w="25400" cap="flat">
                <a:solidFill>
                  <a:schemeClr val="accent5"/>
                </a:solidFill>
                <a:prstDash val="sysDot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Овал 147">
                <a:extLst>
                  <a:ext uri="{FF2B5EF4-FFF2-40B4-BE49-F238E27FC236}">
                    <a16:creationId xmlns:a16="http://schemas.microsoft.com/office/drawing/2014/main" id="{4B0401D0-9407-491B-8C88-77DCD26A80F4}"/>
                  </a:ext>
                </a:extLst>
              </p:cNvPr>
              <p:cNvSpPr/>
              <p:nvPr/>
            </p:nvSpPr>
            <p:spPr>
              <a:xfrm>
                <a:off x="1081542" y="1999080"/>
                <a:ext cx="2142508" cy="2142508"/>
              </a:xfrm>
              <a:prstGeom prst="ellipse">
                <a:avLst/>
              </a:prstGeom>
              <a:solidFill>
                <a:schemeClr val="bg1"/>
              </a:solidFill>
              <a:ln w="47625" cap="flat">
                <a:solidFill>
                  <a:schemeClr val="accent5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" name="Группа 148">
              <a:extLst>
                <a:ext uri="{FF2B5EF4-FFF2-40B4-BE49-F238E27FC236}">
                  <a16:creationId xmlns:a16="http://schemas.microsoft.com/office/drawing/2014/main" id="{0B9EFF8C-5723-4AB7-97B3-6BF1A47D42B3}"/>
                </a:ext>
              </a:extLst>
            </p:cNvPr>
            <p:cNvGrpSpPr/>
            <p:nvPr/>
          </p:nvGrpSpPr>
          <p:grpSpPr>
            <a:xfrm>
              <a:off x="5005269" y="1652525"/>
              <a:ext cx="2599714" cy="2599712"/>
              <a:chOff x="974864" y="1889680"/>
              <a:chExt cx="2365662" cy="2365662"/>
            </a:xfrm>
            <a:noFill/>
          </p:grpSpPr>
          <p:sp>
            <p:nvSpPr>
              <p:cNvPr id="150" name="Овал 149">
                <a:extLst>
                  <a:ext uri="{FF2B5EF4-FFF2-40B4-BE49-F238E27FC236}">
                    <a16:creationId xmlns:a16="http://schemas.microsoft.com/office/drawing/2014/main" id="{AC2AF968-3F25-4274-AF59-3AF621A4235A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grpFill/>
              <a:ln w="25400" cap="flat">
                <a:solidFill>
                  <a:schemeClr val="accent5"/>
                </a:solidFill>
                <a:prstDash val="sysDot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Овал 150">
                <a:extLst>
                  <a:ext uri="{FF2B5EF4-FFF2-40B4-BE49-F238E27FC236}">
                    <a16:creationId xmlns:a16="http://schemas.microsoft.com/office/drawing/2014/main" id="{1C73CB3A-6827-4299-9EB8-14956201ED9B}"/>
                  </a:ext>
                </a:extLst>
              </p:cNvPr>
              <p:cNvSpPr/>
              <p:nvPr/>
            </p:nvSpPr>
            <p:spPr>
              <a:xfrm>
                <a:off x="1081542" y="1999080"/>
                <a:ext cx="2142508" cy="2142508"/>
              </a:xfrm>
              <a:prstGeom prst="ellipse">
                <a:avLst/>
              </a:prstGeom>
              <a:solidFill>
                <a:schemeClr val="bg1"/>
              </a:solidFill>
              <a:ln w="47625" cap="flat">
                <a:solidFill>
                  <a:schemeClr val="accent5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" name="Группа 151">
              <a:extLst>
                <a:ext uri="{FF2B5EF4-FFF2-40B4-BE49-F238E27FC236}">
                  <a16:creationId xmlns:a16="http://schemas.microsoft.com/office/drawing/2014/main" id="{49A5D500-DBAC-4DF7-BDE6-E55A49FD151A}"/>
                </a:ext>
              </a:extLst>
            </p:cNvPr>
            <p:cNvGrpSpPr/>
            <p:nvPr/>
          </p:nvGrpSpPr>
          <p:grpSpPr>
            <a:xfrm>
              <a:off x="7097292" y="1652525"/>
              <a:ext cx="2599714" cy="2599712"/>
              <a:chOff x="974864" y="1889680"/>
              <a:chExt cx="2365662" cy="2365662"/>
            </a:xfrm>
            <a:noFill/>
          </p:grpSpPr>
          <p:sp>
            <p:nvSpPr>
              <p:cNvPr id="153" name="Овал 152">
                <a:extLst>
                  <a:ext uri="{FF2B5EF4-FFF2-40B4-BE49-F238E27FC236}">
                    <a16:creationId xmlns:a16="http://schemas.microsoft.com/office/drawing/2014/main" id="{EEE04BA2-2490-4FFA-A54A-4689F84E3992}"/>
                  </a:ext>
                </a:extLst>
              </p:cNvPr>
              <p:cNvSpPr/>
              <p:nvPr/>
            </p:nvSpPr>
            <p:spPr>
              <a:xfrm>
                <a:off x="974864" y="1889680"/>
                <a:ext cx="2365662" cy="2365662"/>
              </a:xfrm>
              <a:prstGeom prst="ellipse">
                <a:avLst/>
              </a:prstGeom>
              <a:grpFill/>
              <a:ln w="25400" cap="flat">
                <a:solidFill>
                  <a:schemeClr val="accent5"/>
                </a:solidFill>
                <a:prstDash val="sysDot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Овал 153">
                <a:extLst>
                  <a:ext uri="{FF2B5EF4-FFF2-40B4-BE49-F238E27FC236}">
                    <a16:creationId xmlns:a16="http://schemas.microsoft.com/office/drawing/2014/main" id="{7021B7A0-D4F8-4B7A-93CB-AB6D4D838074}"/>
                  </a:ext>
                </a:extLst>
              </p:cNvPr>
              <p:cNvSpPr/>
              <p:nvPr/>
            </p:nvSpPr>
            <p:spPr>
              <a:xfrm>
                <a:off x="1081542" y="1999080"/>
                <a:ext cx="2142508" cy="2142508"/>
              </a:xfrm>
              <a:prstGeom prst="ellipse">
                <a:avLst/>
              </a:prstGeom>
              <a:solidFill>
                <a:schemeClr val="bg1"/>
              </a:solidFill>
              <a:ln w="47625" cap="flat">
                <a:solidFill>
                  <a:schemeClr val="accent5"/>
                </a:solidFill>
                <a:prstDash val="solid"/>
                <a:miter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804A0A08-05A0-4489-88A0-A2E0B9DFF515}"/>
                </a:ext>
              </a:extLst>
            </p:cNvPr>
            <p:cNvSpPr/>
            <p:nvPr/>
          </p:nvSpPr>
          <p:spPr>
            <a:xfrm>
              <a:off x="3152443" y="2923208"/>
              <a:ext cx="193991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Окончание</a:t>
              </a: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приема заявок</a:t>
              </a:r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id="{87E64F90-9BC5-4392-956B-FD0F6A2C663E}"/>
                </a:ext>
              </a:extLst>
            </p:cNvPr>
            <p:cNvSpPr/>
            <p:nvPr/>
          </p:nvSpPr>
          <p:spPr>
            <a:xfrm>
              <a:off x="3678529" y="3520375"/>
              <a:ext cx="8877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10.09</a:t>
              </a:r>
            </a:p>
          </p:txBody>
        </p:sp>
        <p:cxnSp>
          <p:nvCxnSpPr>
            <p:cNvPr id="98" name="Прямая соединительная линия 97">
              <a:extLst>
                <a:ext uri="{FF2B5EF4-FFF2-40B4-BE49-F238E27FC236}">
                  <a16:creationId xmlns:a16="http://schemas.microsoft.com/office/drawing/2014/main" id="{94895FFF-FCDB-4ED8-9F48-66AB757CAA5E}"/>
                </a:ext>
              </a:extLst>
            </p:cNvPr>
            <p:cNvCxnSpPr>
              <a:cxnSpLocks/>
            </p:cNvCxnSpPr>
            <p:nvPr/>
          </p:nvCxnSpPr>
          <p:spPr>
            <a:xfrm>
              <a:off x="3879800" y="3835949"/>
              <a:ext cx="490993" cy="0"/>
            </a:xfrm>
            <a:prstGeom prst="lin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3FC4E692-4BED-4A1F-8107-95A74258DF49}"/>
                </a:ext>
              </a:extLst>
            </p:cNvPr>
            <p:cNvSpPr/>
            <p:nvPr/>
          </p:nvSpPr>
          <p:spPr>
            <a:xfrm>
              <a:off x="1036953" y="2923208"/>
              <a:ext cx="193991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Начало </a:t>
              </a:r>
              <a:b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приема заявок</a:t>
              </a:r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DDD62E2F-DE46-4B6E-A6D3-0EDB43D0EF92}"/>
                </a:ext>
              </a:extLst>
            </p:cNvPr>
            <p:cNvSpPr/>
            <p:nvPr/>
          </p:nvSpPr>
          <p:spPr>
            <a:xfrm>
              <a:off x="1563039" y="3520375"/>
              <a:ext cx="8877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16.07</a:t>
              </a:r>
            </a:p>
          </p:txBody>
        </p:sp>
        <p:cxnSp>
          <p:nvCxnSpPr>
            <p:cNvPr id="105" name="Прямая соединительная линия 104">
              <a:extLst>
                <a:ext uri="{FF2B5EF4-FFF2-40B4-BE49-F238E27FC236}">
                  <a16:creationId xmlns:a16="http://schemas.microsoft.com/office/drawing/2014/main" id="{FF42006B-6276-4E91-BC65-B2B4C9B703FC}"/>
                </a:ext>
              </a:extLst>
            </p:cNvPr>
            <p:cNvCxnSpPr>
              <a:cxnSpLocks/>
            </p:cNvCxnSpPr>
            <p:nvPr/>
          </p:nvCxnSpPr>
          <p:spPr>
            <a:xfrm>
              <a:off x="1774115" y="3835949"/>
              <a:ext cx="460948" cy="0"/>
            </a:xfrm>
            <a:prstGeom prst="lin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id="{483DC42E-7B3B-4D66-868B-6B851FC706D5}"/>
                </a:ext>
              </a:extLst>
            </p:cNvPr>
            <p:cNvSpPr/>
            <p:nvPr/>
          </p:nvSpPr>
          <p:spPr>
            <a:xfrm>
              <a:off x="5842575" y="3520375"/>
              <a:ext cx="8877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1.11</a:t>
              </a:r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id="{62D3C12C-912C-4011-BC2E-6E22B66AAB56}"/>
                </a:ext>
              </a:extLst>
            </p:cNvPr>
            <p:cNvSpPr/>
            <p:nvPr/>
          </p:nvSpPr>
          <p:spPr>
            <a:xfrm>
              <a:off x="3996155" y="2923208"/>
              <a:ext cx="45805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Объявление </a:t>
              </a:r>
              <a:b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результатов</a:t>
              </a:r>
            </a:p>
          </p:txBody>
        </p:sp>
        <p:cxnSp>
          <p:nvCxnSpPr>
            <p:cNvPr id="125" name="Прямая соединительная линия 124">
              <a:extLst>
                <a:ext uri="{FF2B5EF4-FFF2-40B4-BE49-F238E27FC236}">
                  <a16:creationId xmlns:a16="http://schemas.microsoft.com/office/drawing/2014/main" id="{F8D6F7FB-9E28-4B4E-B767-FCD433557C2C}"/>
                </a:ext>
              </a:extLst>
            </p:cNvPr>
            <p:cNvCxnSpPr>
              <a:cxnSpLocks/>
            </p:cNvCxnSpPr>
            <p:nvPr/>
          </p:nvCxnSpPr>
          <p:spPr>
            <a:xfrm>
              <a:off x="6091823" y="3835949"/>
              <a:ext cx="395763" cy="0"/>
            </a:xfrm>
            <a:prstGeom prst="lin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132" name="Рисунок 131">
              <a:extLst>
                <a:ext uri="{FF2B5EF4-FFF2-40B4-BE49-F238E27FC236}">
                  <a16:creationId xmlns:a16="http://schemas.microsoft.com/office/drawing/2014/main" id="{5B26D320-C374-4933-8B44-465651528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24350" y="2067011"/>
              <a:ext cx="907805" cy="740371"/>
            </a:xfrm>
            <a:prstGeom prst="rect">
              <a:avLst/>
            </a:prstGeom>
          </p:spPr>
        </p:pic>
        <p:pic>
          <p:nvPicPr>
            <p:cNvPr id="133" name="Рисунок 132">
              <a:extLst>
                <a:ext uri="{FF2B5EF4-FFF2-40B4-BE49-F238E27FC236}">
                  <a16:creationId xmlns:a16="http://schemas.microsoft.com/office/drawing/2014/main" id="{EC8AC503-CE7B-4D3C-8E9D-763EE4709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61707" y="2045908"/>
              <a:ext cx="678801" cy="883300"/>
            </a:xfrm>
            <a:prstGeom prst="rect">
              <a:avLst/>
            </a:prstGeom>
          </p:spPr>
        </p:pic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CA530026-E2BF-4C14-AC00-72C25E03A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749316" y="2105980"/>
              <a:ext cx="746164" cy="815480"/>
            </a:xfrm>
            <a:prstGeom prst="rect">
              <a:avLst/>
            </a:prstGeom>
          </p:spPr>
        </p:pic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BDA3585F-43CF-442D-ACD4-1A967FFCDDDA}"/>
                </a:ext>
              </a:extLst>
            </p:cNvPr>
            <p:cNvSpPr/>
            <p:nvPr/>
          </p:nvSpPr>
          <p:spPr>
            <a:xfrm>
              <a:off x="7963349" y="3520375"/>
              <a:ext cx="8877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1.11</a:t>
              </a: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86E711AF-6058-4692-868C-31C85DCCC50E}"/>
                </a:ext>
              </a:extLst>
            </p:cNvPr>
            <p:cNvSpPr/>
            <p:nvPr/>
          </p:nvSpPr>
          <p:spPr>
            <a:xfrm>
              <a:off x="6116929" y="2923208"/>
              <a:ext cx="45805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Начало реализации </a:t>
              </a:r>
              <a:b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проектов</a:t>
              </a:r>
            </a:p>
          </p:txBody>
        </p:sp>
        <p:cxnSp>
          <p:nvCxnSpPr>
            <p:cNvPr id="139" name="Прямая соединительная линия 138">
              <a:extLst>
                <a:ext uri="{FF2B5EF4-FFF2-40B4-BE49-F238E27FC236}">
                  <a16:creationId xmlns:a16="http://schemas.microsoft.com/office/drawing/2014/main" id="{0E05ECA7-2D7A-4455-B0A2-6E541C337E08}"/>
                </a:ext>
              </a:extLst>
            </p:cNvPr>
            <p:cNvCxnSpPr>
              <a:cxnSpLocks/>
            </p:cNvCxnSpPr>
            <p:nvPr/>
          </p:nvCxnSpPr>
          <p:spPr>
            <a:xfrm>
              <a:off x="8212597" y="3835949"/>
              <a:ext cx="395763" cy="0"/>
            </a:xfrm>
            <a:prstGeom prst="lin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142" name="Рисунок 141">
              <a:extLst>
                <a:ext uri="{FF2B5EF4-FFF2-40B4-BE49-F238E27FC236}">
                  <a16:creationId xmlns:a16="http://schemas.microsoft.com/office/drawing/2014/main" id="{BDE97318-F2B6-4A89-A523-AB7C2B238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908513" y="2005227"/>
              <a:ext cx="997409" cy="863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39740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936CE14F-5BB0-BC44-BDF3-B192ACA97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106" y="1467556"/>
            <a:ext cx="2612572" cy="4514710"/>
          </a:xfrm>
        </p:spPr>
        <p:txBody>
          <a:bodyPr>
            <a:noAutofit/>
          </a:bodyPr>
          <a:lstStyle/>
          <a:p>
            <a:r>
              <a:rPr lang="ru-RU" sz="2400" dirty="0"/>
              <a:t>Для проектов </a:t>
            </a:r>
            <a:br>
              <a:rPr lang="ru-RU" sz="2400" dirty="0"/>
            </a:br>
            <a:r>
              <a:rPr lang="ru-RU" sz="2400" dirty="0"/>
              <a:t>до 500 000 ₽ </a:t>
            </a:r>
            <a:br>
              <a:rPr lang="ru-RU" sz="2400" dirty="0"/>
            </a:br>
            <a:r>
              <a:rPr lang="ru-RU" sz="2400" b="0" dirty="0"/>
              <a:t>критерий </a:t>
            </a:r>
            <a:br>
              <a:rPr lang="ru-RU" sz="2400" b="0" dirty="0"/>
            </a:br>
            <a:r>
              <a:rPr lang="ru-RU" sz="2400" b="0" dirty="0"/>
              <a:t>не применяется</a:t>
            </a:r>
          </a:p>
          <a:p>
            <a:endParaRPr lang="ru-RU" sz="2400" b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972D6E8-9651-B540-9FE1-95A99133E6A6}"/>
              </a:ext>
            </a:extLst>
          </p:cNvPr>
          <p:cNvSpPr txBox="1">
            <a:spLocks/>
          </p:cNvSpPr>
          <p:nvPr/>
        </p:nvSpPr>
        <p:spPr>
          <a:xfrm>
            <a:off x="2465346" y="135424"/>
            <a:ext cx="8895080" cy="815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Масштаб реализации проекта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5890336-6B0F-4244-B668-047BD33DC80F}"/>
              </a:ext>
            </a:extLst>
          </p:cNvPr>
          <p:cNvSpPr txBox="1">
            <a:spLocks/>
          </p:cNvSpPr>
          <p:nvPr/>
        </p:nvSpPr>
        <p:spPr>
          <a:xfrm>
            <a:off x="4471600" y="1467556"/>
            <a:ext cx="7176114" cy="4269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rgbClr val="3C3837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Для всех остальных проектов:</a:t>
            </a:r>
          </a:p>
          <a:p>
            <a:pPr marL="195263" indent="-195263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400" b="0" dirty="0"/>
              <a:t>Подтверждение масштаба письмами, соглашениями</a:t>
            </a:r>
          </a:p>
          <a:p>
            <a:pPr marL="195263" indent="-195263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400" b="0" dirty="0"/>
              <a:t>Описание социальной значимости для всех территорий, указанных в географии проекта</a:t>
            </a:r>
          </a:p>
          <a:p>
            <a:pPr marL="195263" indent="-195263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400" b="0" dirty="0"/>
              <a:t>Подтверждение возможности организации осуществлять проекты такого масштаба</a:t>
            </a:r>
          </a:p>
          <a:p>
            <a:pPr marL="195263" indent="-195263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400" b="0" dirty="0"/>
              <a:t>Отражение в календарном плане мероприятий во всех территориях, указанных в географии проекта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D4DEB8B-BE34-42E8-A1D0-210B76C61624}"/>
              </a:ext>
            </a:extLst>
          </p:cNvPr>
          <p:cNvCxnSpPr>
            <a:cxnSpLocks/>
          </p:cNvCxnSpPr>
          <p:nvPr/>
        </p:nvCxnSpPr>
        <p:spPr>
          <a:xfrm>
            <a:off x="3884985" y="1467556"/>
            <a:ext cx="0" cy="3996266"/>
          </a:xfrm>
          <a:prstGeom prst="line">
            <a:avLst/>
          </a:prstGeom>
          <a:noFill/>
          <a:ln w="34925" cap="rnd">
            <a:solidFill>
              <a:schemeClr val="bg1">
                <a:lumMod val="75000"/>
              </a:schemeClr>
            </a:solidFill>
            <a:prstDash val="sysDot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3930661-99A4-4B8B-A848-769BC272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225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20661E00-8C0F-4D69-92F6-C08C422CEF32}"/>
              </a:ext>
            </a:extLst>
          </p:cNvPr>
          <p:cNvSpPr txBox="1"/>
          <p:nvPr/>
        </p:nvSpPr>
        <p:spPr>
          <a:xfrm>
            <a:off x="3824212" y="4053182"/>
            <a:ext cx="2474258" cy="154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Уровень собственного вклада и дополнительных ресурсов превышает 50% всего бюджета проекта, при этом такой уровень корректно рассчитан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51</a:t>
            </a:fld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0EE80EA-7B48-4322-BA73-217609B26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5522" y="430121"/>
            <a:ext cx="770143" cy="576555"/>
          </a:xfrm>
          <a:prstGeom prst="rect">
            <a:avLst/>
          </a:prstGeom>
        </p:spPr>
      </p:pic>
      <p:sp>
        <p:nvSpPr>
          <p:cNvPr id="17" name="Скругленный прямоугольник 17">
            <a:extLst>
              <a:ext uri="{FF2B5EF4-FFF2-40B4-BE49-F238E27FC236}">
                <a16:creationId xmlns:a16="http://schemas.microsoft.com/office/drawing/2014/main" id="{0925E0F9-749C-42D2-8475-5C4D82DCB677}"/>
              </a:ext>
            </a:extLst>
          </p:cNvPr>
          <p:cNvSpPr/>
          <p:nvPr/>
        </p:nvSpPr>
        <p:spPr>
          <a:xfrm>
            <a:off x="3022928" y="299002"/>
            <a:ext cx="8520656" cy="1081938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собственный вклад организации и дополнительные ресурсы, привлекаемые на реализацию проекта, перспективы его дальнейшего развития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CED5516-FF1C-46AD-A55E-4C82F4575919}"/>
              </a:ext>
            </a:extLst>
          </p:cNvPr>
          <p:cNvSpPr/>
          <p:nvPr/>
        </p:nvSpPr>
        <p:spPr>
          <a:xfrm>
            <a:off x="2393934" y="451177"/>
            <a:ext cx="393318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7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9119F8-EFE9-4A36-9549-47D06F78DFD8}"/>
              </a:ext>
            </a:extLst>
          </p:cNvPr>
          <p:cNvSpPr txBox="1"/>
          <p:nvPr/>
        </p:nvSpPr>
        <p:spPr>
          <a:xfrm>
            <a:off x="723971" y="4053182"/>
            <a:ext cx="2848544" cy="203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lvl="0" algn="ctr" fontAlgn="base"/>
            <a:r>
              <a:rPr lang="ru-RU" sz="1600" dirty="0">
                <a:solidFill>
                  <a:srgbClr val="3C3837"/>
                </a:solidFill>
              </a:rPr>
              <a:t>Организация располагает ресурсами на реализацию проекта (добровольцами, помещением, оборудованием, транспортными средствами)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и (или) подтверждает </a:t>
            </a:r>
          </a:p>
          <a:p>
            <a:pPr algn="ctr"/>
            <a:r>
              <a:rPr lang="ru-RU" sz="1600" dirty="0">
                <a:solidFill>
                  <a:srgbClr val="3C3837"/>
                </a:solidFill>
              </a:rPr>
              <a:t>реалистичность их привлечения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FE4D70-801E-451E-9C45-7927791C058E}"/>
              </a:ext>
            </a:extLst>
          </p:cNvPr>
          <p:cNvSpPr txBox="1"/>
          <p:nvPr/>
        </p:nvSpPr>
        <p:spPr>
          <a:xfrm>
            <a:off x="6770584" y="4053182"/>
            <a:ext cx="2007226" cy="154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Вклады партнёров рекомендуется подтверждать письмами поддержки, соглашениями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A2EAB5-8BC3-4ACD-A99F-A2DE2CEBEEEA}"/>
              </a:ext>
            </a:extLst>
          </p:cNvPr>
          <p:cNvSpPr txBox="1"/>
          <p:nvPr/>
        </p:nvSpPr>
        <p:spPr>
          <a:xfrm>
            <a:off x="8953314" y="4053182"/>
            <a:ext cx="2961076" cy="22829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полях «Дальнейшее </a:t>
            </a:r>
            <a:br>
              <a:rPr lang="en-US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развитие проекта»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 «Источники ресурсного обеспечения проекта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дальнейшем» необходимо указать, что будет с проектом </a:t>
            </a:r>
            <a:br>
              <a:rPr lang="en-US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 приобретённым (созданным) имуществом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58069B72-974F-4936-BA0C-78427C3A374E}"/>
              </a:ext>
            </a:extLst>
          </p:cNvPr>
          <p:cNvGrpSpPr/>
          <p:nvPr/>
        </p:nvGrpSpPr>
        <p:grpSpPr>
          <a:xfrm>
            <a:off x="3646619" y="2745249"/>
            <a:ext cx="5330166" cy="3297074"/>
            <a:chOff x="3147394" y="1038263"/>
            <a:chExt cx="5736590" cy="5226459"/>
          </a:xfrm>
        </p:grpSpPr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729DDB7A-646F-4293-86E4-0BB2F9CAF791}"/>
                </a:ext>
              </a:extLst>
            </p:cNvPr>
            <p:cNvCxnSpPr>
              <a:cxnSpLocks/>
            </p:cNvCxnSpPr>
            <p:nvPr/>
          </p:nvCxnSpPr>
          <p:spPr>
            <a:xfrm>
              <a:off x="3147394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F6AF4A4C-84F0-435D-BF36-13DC0ADC2594}"/>
                </a:ext>
              </a:extLst>
            </p:cNvPr>
            <p:cNvCxnSpPr>
              <a:cxnSpLocks/>
            </p:cNvCxnSpPr>
            <p:nvPr/>
          </p:nvCxnSpPr>
          <p:spPr>
            <a:xfrm>
              <a:off x="6194378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9878863B-A342-4443-B0E2-39339C4B92FF}"/>
                </a:ext>
              </a:extLst>
            </p:cNvPr>
            <p:cNvCxnSpPr>
              <a:cxnSpLocks/>
            </p:cNvCxnSpPr>
            <p:nvPr/>
          </p:nvCxnSpPr>
          <p:spPr>
            <a:xfrm>
              <a:off x="8883984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3A871C1-2AB4-4658-8AD6-4A576D3CA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2852" y="2749563"/>
            <a:ext cx="1105328" cy="10717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6BA11-29FC-4092-9F5E-AA0EE0BD06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3458" y="2865233"/>
            <a:ext cx="1264128" cy="9065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0D05E4-7F72-471A-AB69-6885CEBCFF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39574" y="2725625"/>
            <a:ext cx="1176770" cy="108193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E7D903-FAA4-4F91-9D58-7D8CC72B45DD}"/>
              </a:ext>
            </a:extLst>
          </p:cNvPr>
          <p:cNvSpPr/>
          <p:nvPr/>
        </p:nvSpPr>
        <p:spPr>
          <a:xfrm>
            <a:off x="1491038" y="1482998"/>
            <a:ext cx="9525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C3837"/>
                </a:solidFill>
              </a:rPr>
              <a:t>Организация обеспечивает реальное привлечение дополнительных ресурсов на реализацию проекта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и обосновывает перспективы реализации проекта по окончании грантовой поддержки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0C8030E-050C-4067-9541-31EEA968B605}"/>
              </a:ext>
            </a:extLst>
          </p:cNvPr>
          <p:cNvCxnSpPr>
            <a:cxnSpLocks/>
          </p:cNvCxnSpPr>
          <p:nvPr/>
        </p:nvCxnSpPr>
        <p:spPr>
          <a:xfrm>
            <a:off x="881616" y="3964362"/>
            <a:ext cx="2528933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E65D71F-D542-4E45-A7F4-F70160BD98F9}"/>
              </a:ext>
            </a:extLst>
          </p:cNvPr>
          <p:cNvCxnSpPr>
            <a:cxnSpLocks/>
          </p:cNvCxnSpPr>
          <p:nvPr/>
        </p:nvCxnSpPr>
        <p:spPr>
          <a:xfrm flipV="1">
            <a:off x="3919750" y="3964362"/>
            <a:ext cx="2283181" cy="3138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A1282A4-F752-4166-A22D-584BCC04F0E7}"/>
              </a:ext>
            </a:extLst>
          </p:cNvPr>
          <p:cNvCxnSpPr>
            <a:cxnSpLocks/>
          </p:cNvCxnSpPr>
          <p:nvPr/>
        </p:nvCxnSpPr>
        <p:spPr>
          <a:xfrm>
            <a:off x="6758192" y="3964362"/>
            <a:ext cx="1922749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1B12AD0-EFE4-41F8-89EE-CC158CA81A5C}"/>
              </a:ext>
            </a:extLst>
          </p:cNvPr>
          <p:cNvCxnSpPr>
            <a:cxnSpLocks/>
          </p:cNvCxnSpPr>
          <p:nvPr/>
        </p:nvCxnSpPr>
        <p:spPr>
          <a:xfrm>
            <a:off x="9259151" y="3964362"/>
            <a:ext cx="2284433" cy="0"/>
          </a:xfrm>
          <a:prstGeom prst="line">
            <a:avLst/>
          </a:prstGeom>
          <a:ln w="28575" cap="rnd">
            <a:solidFill>
              <a:srgbClr val="FFD41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E2979B-0CD6-434A-B166-F6C8173150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58521" y="2734916"/>
            <a:ext cx="1294410" cy="1127388"/>
          </a:xfrm>
          <a:prstGeom prst="rect">
            <a:avLst/>
          </a:prstGeom>
        </p:spPr>
      </p:pic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509AA1FA-F6CD-4B13-A4DC-065D7CFEB787}"/>
              </a:ext>
            </a:extLst>
          </p:cNvPr>
          <p:cNvGrpSpPr/>
          <p:nvPr/>
        </p:nvGrpSpPr>
        <p:grpSpPr>
          <a:xfrm>
            <a:off x="1066451" y="2722587"/>
            <a:ext cx="407520" cy="407520"/>
            <a:chOff x="766156" y="2110668"/>
            <a:chExt cx="513441" cy="513441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A4E9C534-B705-4681-B958-1E6219A52B69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E770137C-C816-4EBD-B39D-BB4D41BC5BD7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795C481E-36C3-4B65-A015-6177A4B60B39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37B05F8C-BCFB-4631-A949-AEA697C034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49D92C0C-A7FC-4750-AB51-32A7E922A096}"/>
              </a:ext>
            </a:extLst>
          </p:cNvPr>
          <p:cNvGrpSpPr/>
          <p:nvPr/>
        </p:nvGrpSpPr>
        <p:grpSpPr>
          <a:xfrm>
            <a:off x="4012851" y="2722587"/>
            <a:ext cx="407520" cy="407520"/>
            <a:chOff x="766156" y="2110668"/>
            <a:chExt cx="513441" cy="513441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C34C86A4-8701-4200-832D-D137B0CA9656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75F5F5B3-5394-46C3-A95B-B1985D3453CA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9" name="Прямая соединительная линия 48">
                <a:extLst>
                  <a:ext uri="{FF2B5EF4-FFF2-40B4-BE49-F238E27FC236}">
                    <a16:creationId xmlns:a16="http://schemas.microsoft.com/office/drawing/2014/main" id="{C08436D6-EC3E-4409-93F1-163539CF642D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7B08E679-4AF2-40A1-B2D6-CF29FDB85A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1A30E172-7C7B-4BB9-9FB4-1C688725E615}"/>
              </a:ext>
            </a:extLst>
          </p:cNvPr>
          <p:cNvGrpSpPr/>
          <p:nvPr/>
        </p:nvGrpSpPr>
        <p:grpSpPr>
          <a:xfrm>
            <a:off x="6667151" y="2722587"/>
            <a:ext cx="407520" cy="407520"/>
            <a:chOff x="766156" y="2110668"/>
            <a:chExt cx="513441" cy="513441"/>
          </a:xfrm>
        </p:grpSpPr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4D567904-121B-4DFB-BB33-FEE5FAB7D38C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8CF7A0B7-9217-427B-9D11-38A5EF9605D3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2636C9EA-43C2-43B6-AB24-3FCCAFFCEB03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7F17C897-852A-45E4-8A6A-A6014725E2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247752C2-1ED5-41D7-8FFE-EDBEB17D7757}"/>
              </a:ext>
            </a:extLst>
          </p:cNvPr>
          <p:cNvGrpSpPr/>
          <p:nvPr/>
        </p:nvGrpSpPr>
        <p:grpSpPr>
          <a:xfrm>
            <a:off x="9296051" y="2722587"/>
            <a:ext cx="407520" cy="407520"/>
            <a:chOff x="766156" y="2110668"/>
            <a:chExt cx="513441" cy="513441"/>
          </a:xfrm>
        </p:grpSpPr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7495BD4B-6565-4C01-ACAC-7A1897CBFFC0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0402B0AA-E911-4240-8361-3031614FD6CA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69" name="Прямая соединительная линия 68">
                <a:extLst>
                  <a:ext uri="{FF2B5EF4-FFF2-40B4-BE49-F238E27FC236}">
                    <a16:creationId xmlns:a16="http://schemas.microsoft.com/office/drawing/2014/main" id="{CF149138-C8B7-4FF1-B31A-85F7AC5FA4D1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>
                <a:extLst>
                  <a:ext uri="{FF2B5EF4-FFF2-40B4-BE49-F238E27FC236}">
                    <a16:creationId xmlns:a16="http://schemas.microsoft.com/office/drawing/2014/main" id="{02728EB4-5874-4229-8CCF-6AC37E2392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87751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3505DDD-4F48-47B8-BE1D-1C35C1869DE4}"/>
              </a:ext>
            </a:extLst>
          </p:cNvPr>
          <p:cNvSpPr txBox="1"/>
          <p:nvPr/>
        </p:nvSpPr>
        <p:spPr>
          <a:xfrm>
            <a:off x="1214709" y="4056855"/>
            <a:ext cx="3074682" cy="17905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Это должен быть собственный опыт организации </a:t>
            </a:r>
            <a:r>
              <a:rPr lang="ru-RU" sz="1600" dirty="0">
                <a:solidFill>
                  <a:srgbClr val="3C3837"/>
                </a:solidFill>
              </a:rPr>
              <a:t>с указанием конкретных программ, проектов или мероприятий, достигнутых результатов </a:t>
            </a: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именно по выбранному грантовому направлению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52</a:t>
            </a:fld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66D5B97-647A-4FC7-A49E-EEB1E0C7B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1963" y="329787"/>
            <a:ext cx="770143" cy="576555"/>
          </a:xfrm>
          <a:prstGeom prst="rect">
            <a:avLst/>
          </a:prstGeom>
        </p:spPr>
      </p:pic>
      <p:sp>
        <p:nvSpPr>
          <p:cNvPr id="19" name="Скругленный прямоугольник 17">
            <a:extLst>
              <a:ext uri="{FF2B5EF4-FFF2-40B4-BE49-F238E27FC236}">
                <a16:creationId xmlns:a16="http://schemas.microsoft.com/office/drawing/2014/main" id="{3E6716FF-F615-4531-B2EF-2B030E51CE88}"/>
              </a:ext>
            </a:extLst>
          </p:cNvPr>
          <p:cNvSpPr/>
          <p:nvPr/>
        </p:nvSpPr>
        <p:spPr>
          <a:xfrm>
            <a:off x="3003751" y="103095"/>
            <a:ext cx="8702380" cy="1073536"/>
          </a:xfrm>
          <a:prstGeom prst="roundRect">
            <a:avLst>
              <a:gd name="adj" fmla="val 5000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опыт организации по успешной реализации программ, проектов по соответствующему направлению деятельности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633C1FE-1B6C-4D53-9312-4AD4DA17C4DF}"/>
              </a:ext>
            </a:extLst>
          </p:cNvPr>
          <p:cNvSpPr/>
          <p:nvPr/>
        </p:nvSpPr>
        <p:spPr>
          <a:xfrm>
            <a:off x="2458720" y="350843"/>
            <a:ext cx="398274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8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F4A50A-A287-4BC9-A63D-E86838ADD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6964" y="2693067"/>
            <a:ext cx="1710876" cy="8680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205D83-B0CC-493C-9C4E-8132A8B715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0109" y="2650342"/>
            <a:ext cx="1017979" cy="10224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F2EEC3-4B3D-446E-BA75-71B63DC82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45145" y="2664039"/>
            <a:ext cx="1089607" cy="9646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20932BF-1D68-448A-B5CA-CD9096F9C3FE}"/>
              </a:ext>
            </a:extLst>
          </p:cNvPr>
          <p:cNvSpPr txBox="1"/>
          <p:nvPr/>
        </p:nvSpPr>
        <p:spPr>
          <a:xfrm>
            <a:off x="5153648" y="4056855"/>
            <a:ext cx="2370152" cy="10518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Опыт важно подтвердить наградами, отзывами, публикациями </a:t>
            </a:r>
          </a:p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 СМИ и Интернете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ECDD41-8538-47FE-B8A9-CE67BCBEB352}"/>
              </a:ext>
            </a:extLst>
          </p:cNvPr>
          <p:cNvSpPr txBox="1"/>
          <p:nvPr/>
        </p:nvSpPr>
        <p:spPr>
          <a:xfrm>
            <a:off x="8552679" y="4056855"/>
            <a:ext cx="2928251" cy="154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Должны быть указаны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все полученные субсидии </a:t>
            </a:r>
            <a:b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 гранты на реализацию проектов за последние 5 лет </a:t>
            </a:r>
            <a:br>
              <a:rPr lang="en-US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</a:b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и достигнутые результаты (особенно –  по действующим)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15501C01-8256-4737-88FB-16C5CCF63487}"/>
              </a:ext>
            </a:extLst>
          </p:cNvPr>
          <p:cNvGrpSpPr/>
          <p:nvPr/>
        </p:nvGrpSpPr>
        <p:grpSpPr>
          <a:xfrm>
            <a:off x="4575746" y="2534957"/>
            <a:ext cx="3546197" cy="3312415"/>
            <a:chOff x="2991184" y="1038263"/>
            <a:chExt cx="3816597" cy="5226459"/>
          </a:xfrm>
        </p:grpSpPr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770180D6-6A1C-428C-ADF0-0699D62DCF61}"/>
                </a:ext>
              </a:extLst>
            </p:cNvPr>
            <p:cNvCxnSpPr>
              <a:cxnSpLocks/>
            </p:cNvCxnSpPr>
            <p:nvPr/>
          </p:nvCxnSpPr>
          <p:spPr>
            <a:xfrm>
              <a:off x="2991184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40BEF11C-A6BA-4FC9-8935-997AAA2A2DF8}"/>
                </a:ext>
              </a:extLst>
            </p:cNvPr>
            <p:cNvCxnSpPr>
              <a:cxnSpLocks/>
            </p:cNvCxnSpPr>
            <p:nvPr/>
          </p:nvCxnSpPr>
          <p:spPr>
            <a:xfrm>
              <a:off x="6807781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C7F33F-AAD8-40AE-9810-849C1BF11778}"/>
              </a:ext>
            </a:extLst>
          </p:cNvPr>
          <p:cNvSpPr/>
          <p:nvPr/>
        </p:nvSpPr>
        <p:spPr>
          <a:xfrm>
            <a:off x="1316226" y="1485558"/>
            <a:ext cx="1003494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685" lvl="0" fontAlgn="base">
              <a:lnSpc>
                <a:spcPct val="107000"/>
              </a:lnSpc>
              <a:buClr>
                <a:srgbClr val="000000"/>
              </a:buClr>
              <a:buSzPts val="1200"/>
            </a:pPr>
            <a:r>
              <a:rPr lang="ru-RU" dirty="0">
                <a:solidFill>
                  <a:srgbClr val="3C3837"/>
                </a:solidFill>
              </a:rPr>
              <a:t>Отличный опыт проектной работы организации по выбранному грантовому направлению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F4E9A1F-C6C1-4F4D-8F44-A166698B4933}"/>
              </a:ext>
            </a:extLst>
          </p:cNvPr>
          <p:cNvGrpSpPr/>
          <p:nvPr/>
        </p:nvGrpSpPr>
        <p:grpSpPr>
          <a:xfrm>
            <a:off x="1321556" y="3870033"/>
            <a:ext cx="10032240" cy="193592"/>
            <a:chOff x="1321556" y="3870033"/>
            <a:chExt cx="9765521" cy="0"/>
          </a:xfrm>
        </p:grpSpPr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DFBD8F99-D1F0-4419-92A1-3C4EE04E4CFA}"/>
                </a:ext>
              </a:extLst>
            </p:cNvPr>
            <p:cNvCxnSpPr>
              <a:cxnSpLocks/>
            </p:cNvCxnSpPr>
            <p:nvPr/>
          </p:nvCxnSpPr>
          <p:spPr>
            <a:xfrm>
              <a:off x="1321556" y="3870033"/>
              <a:ext cx="2816419" cy="0"/>
            </a:xfrm>
            <a:prstGeom prst="line">
              <a:avLst/>
            </a:prstGeom>
            <a:noFill/>
            <a:ln w="25400" cap="flat">
              <a:solidFill>
                <a:srgbClr val="FFC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C8E0FC6E-C3EF-4492-B891-A76EBB81F3BB}"/>
                </a:ext>
              </a:extLst>
            </p:cNvPr>
            <p:cNvCxnSpPr>
              <a:cxnSpLocks/>
            </p:cNvCxnSpPr>
            <p:nvPr/>
          </p:nvCxnSpPr>
          <p:spPr>
            <a:xfrm>
              <a:off x="4792236" y="3870033"/>
              <a:ext cx="2816419" cy="0"/>
            </a:xfrm>
            <a:prstGeom prst="line">
              <a:avLst/>
            </a:prstGeom>
            <a:noFill/>
            <a:ln w="25400" cap="flat">
              <a:solidFill>
                <a:srgbClr val="FFC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8025EEE9-98CA-4398-8A57-F287E1C7AB59}"/>
                </a:ext>
              </a:extLst>
            </p:cNvPr>
            <p:cNvCxnSpPr>
              <a:cxnSpLocks/>
            </p:cNvCxnSpPr>
            <p:nvPr/>
          </p:nvCxnSpPr>
          <p:spPr>
            <a:xfrm>
              <a:off x="8270658" y="3870033"/>
              <a:ext cx="2816419" cy="0"/>
            </a:xfrm>
            <a:prstGeom prst="line">
              <a:avLst/>
            </a:prstGeom>
            <a:noFill/>
            <a:ln w="25400" cap="flat">
              <a:solidFill>
                <a:srgbClr val="FFC000"/>
              </a:solidFill>
              <a:prstDash val="solid"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2B9715D5-16B9-455B-AE26-7C72CB7D25B4}"/>
              </a:ext>
            </a:extLst>
          </p:cNvPr>
          <p:cNvGrpSpPr/>
          <p:nvPr/>
        </p:nvGrpSpPr>
        <p:grpSpPr>
          <a:xfrm>
            <a:off x="2051200" y="2505816"/>
            <a:ext cx="407520" cy="407520"/>
            <a:chOff x="766156" y="2110668"/>
            <a:chExt cx="513441" cy="513441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A7C2F1D7-3543-463A-8AD3-20B025591EA8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A0EA7309-6DA0-4B1A-ADDC-DC2DD486F220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1" name="Прямая соединительная линия 30">
                <a:extLst>
                  <a:ext uri="{FF2B5EF4-FFF2-40B4-BE49-F238E27FC236}">
                    <a16:creationId xmlns:a16="http://schemas.microsoft.com/office/drawing/2014/main" id="{953C66A1-9DA5-478F-A9DA-D6B91036EAAF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>
                <a:extLst>
                  <a:ext uri="{FF2B5EF4-FFF2-40B4-BE49-F238E27FC236}">
                    <a16:creationId xmlns:a16="http://schemas.microsoft.com/office/drawing/2014/main" id="{C4A2CDC2-4374-458B-9E88-DB1B07A202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ADBEA13E-122E-4C70-86C1-EA3C0FC108A1}"/>
              </a:ext>
            </a:extLst>
          </p:cNvPr>
          <p:cNvGrpSpPr/>
          <p:nvPr/>
        </p:nvGrpSpPr>
        <p:grpSpPr>
          <a:xfrm>
            <a:off x="5360682" y="2505816"/>
            <a:ext cx="407520" cy="407520"/>
            <a:chOff x="766156" y="2110668"/>
            <a:chExt cx="513441" cy="513441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C863478B-072B-4AC6-8832-D76E3074C90F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73DA3CE9-331D-4F28-99F5-E777B9AFDA79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1BBE4541-75F6-47A0-899C-DA9D604A2173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id="{90FFC7F5-D0C9-4643-A4A5-1FE1290EBF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09B9D102-C1D8-4FE6-9C97-52739CDDE2E1}"/>
              </a:ext>
            </a:extLst>
          </p:cNvPr>
          <p:cNvGrpSpPr/>
          <p:nvPr/>
        </p:nvGrpSpPr>
        <p:grpSpPr>
          <a:xfrm>
            <a:off x="8619424" y="2505816"/>
            <a:ext cx="407520" cy="407520"/>
            <a:chOff x="766156" y="2110668"/>
            <a:chExt cx="513441" cy="513441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58BFEE93-9D63-4C25-A28A-C1B34C9D3176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D22797BA-3C49-47C5-8A71-B63EE6E7AA27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7D82CF53-0BC6-4A12-B9DF-ED0159B235A8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B8533CCA-820A-4F20-BD79-E4990F2A1F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063795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53</a:t>
            </a:fld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4F1CF5E-14B5-45C7-9396-0C4704B17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6564" y="321312"/>
            <a:ext cx="770143" cy="576555"/>
          </a:xfrm>
          <a:prstGeom prst="rect">
            <a:avLst/>
          </a:prstGeom>
        </p:spPr>
      </p:pic>
      <p:sp>
        <p:nvSpPr>
          <p:cNvPr id="26" name="Скругленный прямоугольник 17">
            <a:extLst>
              <a:ext uri="{FF2B5EF4-FFF2-40B4-BE49-F238E27FC236}">
                <a16:creationId xmlns:a16="http://schemas.microsoft.com/office/drawing/2014/main" id="{0D2EC325-927F-4A0B-8015-64FB53A0E846}"/>
              </a:ext>
            </a:extLst>
          </p:cNvPr>
          <p:cNvSpPr/>
          <p:nvPr/>
        </p:nvSpPr>
        <p:spPr>
          <a:xfrm>
            <a:off x="3053910" y="297560"/>
            <a:ext cx="8270582" cy="827059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соответствие опыта и компетенций команды проекта планируемой деятельности  </a:t>
            </a:r>
          </a:p>
          <a:p>
            <a:pPr defTabSz="414655">
              <a:defRPr/>
            </a:pPr>
            <a:endParaRPr lang="ru-RU" sz="1959" kern="0" dirty="0">
              <a:solidFill>
                <a:srgbClr val="3C3837"/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61809E1-F660-4B3C-9224-D11DF8B153B0}"/>
              </a:ext>
            </a:extLst>
          </p:cNvPr>
          <p:cNvSpPr/>
          <p:nvPr/>
        </p:nvSpPr>
        <p:spPr>
          <a:xfrm>
            <a:off x="2456344" y="321312"/>
            <a:ext cx="382643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9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C54E4C-FF25-40FC-854A-FD55DBD88FD0}"/>
              </a:ext>
            </a:extLst>
          </p:cNvPr>
          <p:cNvSpPr txBox="1"/>
          <p:nvPr/>
        </p:nvSpPr>
        <p:spPr>
          <a:xfrm>
            <a:off x="1346957" y="3696619"/>
            <a:ext cx="2580782" cy="203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Проект должен быть </a:t>
            </a:r>
            <a:r>
              <a:rPr lang="ru-RU" sz="1600" dirty="0">
                <a:solidFill>
                  <a:srgbClr val="3C3837"/>
                </a:solidFill>
              </a:rPr>
              <a:t>полностью обеспечен опытными, квалифицированными специалистами по всем необходимым для реализации проекта профилям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1E83642-8482-42B3-B4FC-8137B81E0E58}"/>
              </a:ext>
            </a:extLst>
          </p:cNvPr>
          <p:cNvCxnSpPr>
            <a:cxnSpLocks/>
          </p:cNvCxnSpPr>
          <p:nvPr/>
        </p:nvCxnSpPr>
        <p:spPr>
          <a:xfrm>
            <a:off x="1488289" y="3556234"/>
            <a:ext cx="2304269" cy="0"/>
          </a:xfrm>
          <a:prstGeom prst="line">
            <a:avLst/>
          </a:prstGeom>
          <a:noFill/>
          <a:ln w="25400" cap="flat">
            <a:solidFill>
              <a:srgbClr val="FFC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D82B326-3A9B-4ECA-B2F9-302BE5B86791}"/>
              </a:ext>
            </a:extLst>
          </p:cNvPr>
          <p:cNvSpPr txBox="1"/>
          <p:nvPr/>
        </p:nvSpPr>
        <p:spPr>
          <a:xfrm>
            <a:off x="4803809" y="3696619"/>
            <a:ext cx="2839084" cy="17905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В заявке доказана возможность каждого члена команды качественно работать над проектом на условиях,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в порядке и в сроки, установленные календарным планом и бюджетом проекта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24AAC4-F510-44A4-B599-8D1CDE2BDF2D}"/>
              </a:ext>
            </a:extLst>
          </p:cNvPr>
          <p:cNvSpPr txBox="1"/>
          <p:nvPr/>
        </p:nvSpPr>
        <p:spPr>
          <a:xfrm>
            <a:off x="8426746" y="3696619"/>
            <a:ext cx="2839084" cy="10518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Каждого специалиста допустимо указывать в заявке только после получения его согласия на участие в проекте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D3EB71A-526D-4A04-9CE1-507CB5DBD646}"/>
              </a:ext>
            </a:extLst>
          </p:cNvPr>
          <p:cNvGrpSpPr/>
          <p:nvPr/>
        </p:nvGrpSpPr>
        <p:grpSpPr>
          <a:xfrm>
            <a:off x="4412152" y="2113294"/>
            <a:ext cx="3622397" cy="3716331"/>
            <a:chOff x="2991184" y="1038263"/>
            <a:chExt cx="3898604" cy="5226459"/>
          </a:xfrm>
        </p:grpSpPr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55144F17-7C8C-43FF-B2AE-D012A1DB0AA4}"/>
                </a:ext>
              </a:extLst>
            </p:cNvPr>
            <p:cNvCxnSpPr>
              <a:cxnSpLocks/>
            </p:cNvCxnSpPr>
            <p:nvPr/>
          </p:nvCxnSpPr>
          <p:spPr>
            <a:xfrm>
              <a:off x="2991184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9A978350-EB54-486E-8E16-AB055105FC69}"/>
                </a:ext>
              </a:extLst>
            </p:cNvPr>
            <p:cNvCxnSpPr>
              <a:cxnSpLocks/>
            </p:cNvCxnSpPr>
            <p:nvPr/>
          </p:nvCxnSpPr>
          <p:spPr>
            <a:xfrm>
              <a:off x="6889788" y="1038263"/>
              <a:ext cx="0" cy="5226459"/>
            </a:xfrm>
            <a:prstGeom prst="line">
              <a:avLst/>
            </a:prstGeom>
            <a:noFill/>
            <a:ln w="190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F03D350F-EF4A-4854-BF7F-AB8B58F68872}"/>
              </a:ext>
            </a:extLst>
          </p:cNvPr>
          <p:cNvCxnSpPr>
            <a:cxnSpLocks/>
          </p:cNvCxnSpPr>
          <p:nvPr/>
        </p:nvCxnSpPr>
        <p:spPr>
          <a:xfrm>
            <a:off x="8543102" y="3556234"/>
            <a:ext cx="2609271" cy="0"/>
          </a:xfrm>
          <a:prstGeom prst="line">
            <a:avLst/>
          </a:prstGeom>
          <a:noFill/>
          <a:ln w="25400" cap="flat">
            <a:solidFill>
              <a:srgbClr val="FFC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4714CE-F84E-414C-9D76-481868774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50733" y="2097838"/>
            <a:ext cx="1361816" cy="11973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EC1991-A90A-40AC-BCDD-12D165F721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7256" y="1931431"/>
            <a:ext cx="1312122" cy="14340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5008EE-FC9F-45AB-ADEC-DB6EB43F14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02973" y="1861124"/>
            <a:ext cx="1538606" cy="1434014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66A5944-6963-46B9-8FF3-696EFE562C2C}"/>
              </a:ext>
            </a:extLst>
          </p:cNvPr>
          <p:cNvCxnSpPr>
            <a:cxnSpLocks/>
          </p:cNvCxnSpPr>
          <p:nvPr/>
        </p:nvCxnSpPr>
        <p:spPr>
          <a:xfrm>
            <a:off x="5020141" y="3556234"/>
            <a:ext cx="2304269" cy="0"/>
          </a:xfrm>
          <a:prstGeom prst="line">
            <a:avLst/>
          </a:prstGeom>
          <a:noFill/>
          <a:ln w="25400" cap="flat">
            <a:solidFill>
              <a:srgbClr val="FFC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9F92F989-F22D-4363-B95E-1E60747981D3}"/>
              </a:ext>
            </a:extLst>
          </p:cNvPr>
          <p:cNvGrpSpPr/>
          <p:nvPr/>
        </p:nvGrpSpPr>
        <p:grpSpPr>
          <a:xfrm>
            <a:off x="1543213" y="1992251"/>
            <a:ext cx="407520" cy="407520"/>
            <a:chOff x="766156" y="2110668"/>
            <a:chExt cx="513441" cy="513441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D0D4D973-1F95-4F37-A0B5-3D0C8BB78B76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578E30D3-8C37-4740-8E6E-6E821F01003A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CA497212-096A-4056-9519-85F2191856B7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5E8C560C-9741-453F-A22C-DFC1C1FFBD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9685303C-B557-427A-8C08-7A790F8F667D}"/>
              </a:ext>
            </a:extLst>
          </p:cNvPr>
          <p:cNvGrpSpPr/>
          <p:nvPr/>
        </p:nvGrpSpPr>
        <p:grpSpPr>
          <a:xfrm>
            <a:off x="4894558" y="1992251"/>
            <a:ext cx="407520" cy="407520"/>
            <a:chOff x="766156" y="2110668"/>
            <a:chExt cx="513441" cy="513441"/>
          </a:xfrm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B18C028C-2E02-4841-8293-2F91375AA22C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EF231E0D-26F1-4091-B7DC-FDB16684E4E1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8" name="Прямая соединительная линия 37">
                <a:extLst>
                  <a:ext uri="{FF2B5EF4-FFF2-40B4-BE49-F238E27FC236}">
                    <a16:creationId xmlns:a16="http://schemas.microsoft.com/office/drawing/2014/main" id="{1841FEF6-0A90-4566-BBF8-C07B85E53D31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DFAEA624-8A24-41B1-A59E-7E6B10824C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10D6966-6D13-4B00-AB87-2EC19B931654}"/>
              </a:ext>
            </a:extLst>
          </p:cNvPr>
          <p:cNvGrpSpPr/>
          <p:nvPr/>
        </p:nvGrpSpPr>
        <p:grpSpPr>
          <a:xfrm>
            <a:off x="8457535" y="1992251"/>
            <a:ext cx="407520" cy="407520"/>
            <a:chOff x="766156" y="2110668"/>
            <a:chExt cx="513441" cy="513441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A79DC1D7-54E1-43D0-A769-31CF7F9FCF3B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167C5EBF-153C-4E30-A7E5-0F64891927AC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E00D22AF-5C0E-48A2-96E8-E44A050D0B9B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8F625D17-74AF-444F-976C-C2A7A2D597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428335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655"/>
            <a:fld id="{3EF660E9-E116-4F2D-91B7-27BAC0D3A970}" type="slidenum">
              <a:rPr lang="ru-RU"/>
              <a:pPr defTabSz="414655"/>
              <a:t>54</a:t>
            </a:fld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CC6A74-E540-4AE2-A352-AF277C8FD7F2}"/>
              </a:ext>
            </a:extLst>
          </p:cNvPr>
          <p:cNvSpPr txBox="1"/>
          <p:nvPr/>
        </p:nvSpPr>
        <p:spPr>
          <a:xfrm>
            <a:off x="7016557" y="2481010"/>
            <a:ext cx="4175458" cy="27754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ctr">
            <a:spAutoFit/>
          </a:bodyPr>
          <a:lstStyle/>
          <a:p>
            <a:pPr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Наличие публикаций о деятельности организации и ее результатах </a:t>
            </a:r>
          </a:p>
          <a:p>
            <a:pPr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во внешних источниках </a:t>
            </a:r>
            <a:r>
              <a:rPr lang="mr-IN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PT Sans Narrow" charset="-52"/>
                <a:sym typeface="Gill Sans"/>
              </a:rPr>
              <a:t>–</a:t>
            </a:r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 СМИ, социальных сетях, других информационных площадках сети Интернет</a:t>
            </a:r>
          </a:p>
          <a:p>
            <a:pPr defTabSz="414655"/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  <a:p>
            <a:pPr defTabSz="414655"/>
            <a:r>
              <a:rPr lang="ru-RU" sz="1600" dirty="0">
                <a:solidFill>
                  <a:srgbClr val="3C3837"/>
                </a:solidFill>
              </a:rPr>
              <a:t>Информацию о деятельности легко найти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в Интернете с помощью поисковых запросов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  <a:p>
            <a:pPr defTabSz="414655"/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  <a:p>
            <a:pPr defTabSz="414655"/>
            <a:r>
              <a:rPr lang="ru-RU" sz="1600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Публичность и содержательность годовых отчетов организации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46EF81-EA59-45E2-92D1-E670085E3AD7}"/>
              </a:ext>
            </a:extLst>
          </p:cNvPr>
          <p:cNvSpPr txBox="1"/>
          <p:nvPr/>
        </p:nvSpPr>
        <p:spPr>
          <a:xfrm>
            <a:off x="847584" y="3563539"/>
            <a:ext cx="3900841" cy="17905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170" tIns="33170" rIns="33170" bIns="33170" numCol="1" spcCol="38100" rtlCol="0" anchor="t">
            <a:spAutoFit/>
          </a:bodyPr>
          <a:lstStyle/>
          <a:p>
            <a:pPr algn="ctr" defTabSz="414655"/>
            <a:r>
              <a:rPr lang="ru-RU" sz="1600" dirty="0">
                <a:solidFill>
                  <a:srgbClr val="3C3837"/>
                </a:solidFill>
              </a:rPr>
              <a:t>Организация имеет действующий, постоянно обновляемый сайт, на котором представлены подробные годовые отчеты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о ее деятельности, размещена актуальная информация о реализованных проектах </a:t>
            </a:r>
            <a:br>
              <a:rPr lang="en-US" sz="1600" dirty="0">
                <a:solidFill>
                  <a:srgbClr val="3C3837"/>
                </a:solidFill>
              </a:rPr>
            </a:br>
            <a:r>
              <a:rPr lang="ru-RU" sz="1600" dirty="0">
                <a:solidFill>
                  <a:srgbClr val="3C3837"/>
                </a:solidFill>
              </a:rPr>
              <a:t>и мероприятиях, составе органов управления </a:t>
            </a:r>
            <a:endParaRPr lang="ru-RU" sz="1600" kern="0" dirty="0">
              <a:solidFill>
                <a:srgbClr val="3C3837"/>
              </a:solidFill>
              <a:latin typeface="Calibri" panose="020F0502020204030204" pitchFamily="34" charset="0"/>
              <a:ea typeface="PT Sans" panose="020B0503020203020204" pitchFamily="34" charset="-52"/>
              <a:cs typeface="Calibri" panose="020F0502020204030204" pitchFamily="34" charset="0"/>
              <a:sym typeface="Gill Sans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6E260BA-C25D-48E9-A7C2-F9B22103E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9958" y="351287"/>
            <a:ext cx="923088" cy="576555"/>
          </a:xfrm>
          <a:prstGeom prst="rect">
            <a:avLst/>
          </a:prstGeom>
        </p:spPr>
      </p:pic>
      <p:sp>
        <p:nvSpPr>
          <p:cNvPr id="25" name="Скругленный прямоугольник 17">
            <a:extLst>
              <a:ext uri="{FF2B5EF4-FFF2-40B4-BE49-F238E27FC236}">
                <a16:creationId xmlns:a16="http://schemas.microsoft.com/office/drawing/2014/main" id="{9307D2EE-12A1-4D8F-BD2F-D429E13571A3}"/>
              </a:ext>
            </a:extLst>
          </p:cNvPr>
          <p:cNvSpPr/>
          <p:nvPr/>
        </p:nvSpPr>
        <p:spPr>
          <a:xfrm>
            <a:off x="3345313" y="365068"/>
            <a:ext cx="7846697" cy="600307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0882" tIns="25441" rIns="50882" bIns="25441" anchor="t"/>
          <a:lstStyle/>
          <a:p>
            <a:pPr defTabSz="414655">
              <a:defRPr/>
            </a:pPr>
            <a:r>
              <a:rPr lang="ru-RU" sz="2400" b="1" kern="0" dirty="0">
                <a:solidFill>
                  <a:srgbClr val="3C3837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  <a:sym typeface="Gill Sans"/>
              </a:rPr>
              <a:t>Критерий: информационная открытость организации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CCD3CD3-44E1-429C-8FAD-E8728B771182}"/>
              </a:ext>
            </a:extLst>
          </p:cNvPr>
          <p:cNvSpPr/>
          <p:nvPr/>
        </p:nvSpPr>
        <p:spPr>
          <a:xfrm>
            <a:off x="2422225" y="365068"/>
            <a:ext cx="578883" cy="53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14655"/>
            <a:r>
              <a:rPr lang="ru-RU" sz="2873" b="1" kern="0" dirty="0">
                <a:solidFill>
                  <a:srgbClr val="353333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Gill Sans"/>
              </a:rPr>
              <a:t>10</a:t>
            </a:r>
            <a:endParaRPr lang="ru-RU" sz="2873" kern="0" dirty="0">
              <a:solidFill>
                <a:sysClr val="windowText" lastClr="000000"/>
              </a:solidFill>
              <a:latin typeface="Calibri" panose="020F0502020204030204" pitchFamily="34" charset="0"/>
              <a:sym typeface="Gill San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5C7F53-E3FD-4E4A-82A7-A8F429FC3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7169" y="1938646"/>
            <a:ext cx="1804695" cy="1305524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F855E20-2A84-4E3F-9C1A-21596F006B0F}"/>
              </a:ext>
            </a:extLst>
          </p:cNvPr>
          <p:cNvCxnSpPr>
            <a:cxnSpLocks/>
          </p:cNvCxnSpPr>
          <p:nvPr/>
        </p:nvCxnSpPr>
        <p:spPr>
          <a:xfrm>
            <a:off x="5137484" y="1952945"/>
            <a:ext cx="0" cy="3546155"/>
          </a:xfrm>
          <a:prstGeom prst="line">
            <a:avLst/>
          </a:prstGeom>
          <a:noFill/>
          <a:ln w="19050" cap="rnd">
            <a:solidFill>
              <a:schemeClr val="bg1">
                <a:lumMod val="75000"/>
              </a:schemeClr>
            </a:solidFill>
            <a:prstDash val="sysDot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9C71DA-7378-41DA-BBE1-8785440A6A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2106" y="2580751"/>
            <a:ext cx="1316844" cy="10643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786079-0483-4E29-A197-5896F65865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10105" y="4163405"/>
            <a:ext cx="1010743" cy="11801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432467-9E9E-4D9F-8DAB-C240CE20A70D}"/>
              </a:ext>
            </a:extLst>
          </p:cNvPr>
          <p:cNvSpPr/>
          <p:nvPr/>
        </p:nvSpPr>
        <p:spPr>
          <a:xfrm>
            <a:off x="5568360" y="1938646"/>
            <a:ext cx="56236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14655"/>
            <a:r>
              <a:rPr lang="ru-RU" sz="2000" b="1" kern="0" dirty="0">
                <a:solidFill>
                  <a:srgbClr val="3C3837"/>
                </a:solidFill>
                <a:latin typeface="Calibri" panose="020F0502020204030204" pitchFamily="34" charset="0"/>
                <a:ea typeface="PT Sans" panose="020B0503020203020204" pitchFamily="34" charset="-52"/>
                <a:cs typeface="Calibri" panose="020F0502020204030204" pitchFamily="34" charset="0"/>
                <a:sym typeface="Gill Sans"/>
              </a:rPr>
              <a:t>На оценку по данному критерию влияют также: 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AE43103-8F49-42F0-B93F-04CD41AF6703}"/>
              </a:ext>
            </a:extLst>
          </p:cNvPr>
          <p:cNvGrpSpPr/>
          <p:nvPr/>
        </p:nvGrpSpPr>
        <p:grpSpPr>
          <a:xfrm>
            <a:off x="1387628" y="1952945"/>
            <a:ext cx="407520" cy="407520"/>
            <a:chOff x="766156" y="2110668"/>
            <a:chExt cx="513441" cy="513441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950AE69D-8081-47CC-8527-EDE623D0EB33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78C66696-65CF-4146-974B-C9F94AEF625E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A6F929B9-4FDF-4500-AE72-6CCEBC53EBEB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>
                <a:extLst>
                  <a:ext uri="{FF2B5EF4-FFF2-40B4-BE49-F238E27FC236}">
                    <a16:creationId xmlns:a16="http://schemas.microsoft.com/office/drawing/2014/main" id="{9662B3B9-F4D5-4C5D-9302-58EBEE6CBB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809A6ED2-A315-47DD-B412-273B4EBC999B}"/>
              </a:ext>
            </a:extLst>
          </p:cNvPr>
          <p:cNvGrpSpPr/>
          <p:nvPr/>
        </p:nvGrpSpPr>
        <p:grpSpPr>
          <a:xfrm>
            <a:off x="5302585" y="2432965"/>
            <a:ext cx="407520" cy="407520"/>
            <a:chOff x="766156" y="2110668"/>
            <a:chExt cx="513441" cy="513441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6FAF5EDF-F81E-4574-9E13-0AF2C2574638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1E9B19B0-A503-41E7-B402-DC2F855E1A6D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27" name="Прямая соединительная линия 26">
                <a:extLst>
                  <a:ext uri="{FF2B5EF4-FFF2-40B4-BE49-F238E27FC236}">
                    <a16:creationId xmlns:a16="http://schemas.microsoft.com/office/drawing/2014/main" id="{FB4E1572-08AF-47E1-A8E1-EBD1854738D7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>
                <a:extLst>
                  <a:ext uri="{FF2B5EF4-FFF2-40B4-BE49-F238E27FC236}">
                    <a16:creationId xmlns:a16="http://schemas.microsoft.com/office/drawing/2014/main" id="{57B33BA4-618B-4896-ADB4-CBC12D3728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0B9FB69F-FFD4-4DD3-8606-D1752C3106B3}"/>
              </a:ext>
            </a:extLst>
          </p:cNvPr>
          <p:cNvGrpSpPr/>
          <p:nvPr/>
        </p:nvGrpSpPr>
        <p:grpSpPr>
          <a:xfrm>
            <a:off x="5352084" y="3813756"/>
            <a:ext cx="407520" cy="407520"/>
            <a:chOff x="766156" y="2110668"/>
            <a:chExt cx="513441" cy="513441"/>
          </a:xfrm>
        </p:grpSpPr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A395F23F-AA55-4404-9666-AD1778129163}"/>
                </a:ext>
              </a:extLst>
            </p:cNvPr>
            <p:cNvSpPr/>
            <p:nvPr/>
          </p:nvSpPr>
          <p:spPr>
            <a:xfrm>
              <a:off x="766156" y="2110668"/>
              <a:ext cx="513441" cy="513441"/>
            </a:xfrm>
            <a:prstGeom prst="ellipse">
              <a:avLst/>
            </a:prstGeom>
            <a:noFill/>
            <a:ln>
              <a:solidFill>
                <a:srgbClr val="7EB1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4D3422B7-4B80-4AAD-BCAE-220617274E5C}"/>
                </a:ext>
              </a:extLst>
            </p:cNvPr>
            <p:cNvGrpSpPr/>
            <p:nvPr/>
          </p:nvGrpSpPr>
          <p:grpSpPr>
            <a:xfrm>
              <a:off x="869351" y="2276228"/>
              <a:ext cx="307050" cy="182319"/>
              <a:chOff x="26861" y="4160842"/>
              <a:chExt cx="428394" cy="254370"/>
            </a:xfrm>
          </p:grpSpPr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:a16="http://schemas.microsoft.com/office/drawing/2014/main" id="{5DB4703E-AE65-4B13-AD1C-85CA96C0995A}"/>
                  </a:ext>
                </a:extLst>
              </p:cNvPr>
              <p:cNvCxnSpPr/>
              <p:nvPr/>
            </p:nvCxnSpPr>
            <p:spPr>
              <a:xfrm flipV="1">
                <a:off x="200885" y="4160842"/>
                <a:ext cx="254370" cy="254370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1765C98B-4192-44C7-90C2-912BC5B99E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61" y="4241289"/>
                <a:ext cx="167054" cy="167054"/>
              </a:xfrm>
              <a:prstGeom prst="line">
                <a:avLst/>
              </a:prstGeom>
              <a:ln w="31750" cap="rnd">
                <a:solidFill>
                  <a:srgbClr val="7EB18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42022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A58F69-C213-4CC5-9EF2-4ECDC77BA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2930" y="2368902"/>
            <a:ext cx="1454819" cy="1089126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A55CD44-EB4E-4624-8183-5E91C0347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pPr algn="ctr"/>
            <a:r>
              <a:rPr lang="ru-RU" dirty="0"/>
              <a:t>президентскиегранты.рф</a:t>
            </a:r>
          </a:p>
        </p:txBody>
      </p:sp>
      <p:sp>
        <p:nvSpPr>
          <p:cNvPr id="12" name="Подзаголовок 4">
            <a:extLst>
              <a:ext uri="{FF2B5EF4-FFF2-40B4-BE49-F238E27FC236}">
                <a16:creationId xmlns:a16="http://schemas.microsoft.com/office/drawing/2014/main" id="{4F6E4058-537F-43F3-814F-928F75151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09763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office@pgrants.ru</a:t>
            </a:r>
          </a:p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+7 (495) 150-42-22</a:t>
            </a:r>
          </a:p>
          <a:p>
            <a:pPr algn="ctr"/>
            <a:r>
              <a:rPr lang="ru-RU" dirty="0"/>
              <a:t>                                </a:t>
            </a:r>
            <a:r>
              <a:rPr lang="en-US" dirty="0"/>
              <a:t>/</a:t>
            </a:r>
            <a:r>
              <a:rPr lang="en-US" dirty="0" err="1"/>
              <a:t>pgrants</a:t>
            </a:r>
            <a:endParaRPr lang="en-US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07424C-8EC1-4125-8F2D-0397891B3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9112" y="4775394"/>
            <a:ext cx="2181225" cy="48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31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Дуга 77">
            <a:extLst>
              <a:ext uri="{FF2B5EF4-FFF2-40B4-BE49-F238E27FC236}">
                <a16:creationId xmlns:a16="http://schemas.microsoft.com/office/drawing/2014/main" id="{1B13560C-8E96-46C7-AFE1-E3B0ECD40DDD}"/>
              </a:ext>
            </a:extLst>
          </p:cNvPr>
          <p:cNvSpPr/>
          <p:nvPr/>
        </p:nvSpPr>
        <p:spPr>
          <a:xfrm rot="2137306" flipV="1">
            <a:off x="5275990" y="-3962970"/>
            <a:ext cx="5884021" cy="6520313"/>
          </a:xfrm>
          <a:prstGeom prst="arc">
            <a:avLst>
              <a:gd name="adj1" fmla="val 18221684"/>
              <a:gd name="adj2" fmla="val 19815734"/>
            </a:avLst>
          </a:prstGeom>
          <a:ln w="31750" cap="rnd">
            <a:solidFill>
              <a:schemeClr val="accent5"/>
            </a:solidFill>
            <a:prstDash val="sysDot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37938-076F-4B5B-B011-753DDEBC3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Система экспертизы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698A2E-70D5-4ECF-BA3B-DC425879F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660E9-E116-4F2D-91B7-27BAC0D3A97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C2A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2A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B09CB4F-2CA3-406C-90A4-A5F923C8F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687" y="1137299"/>
            <a:ext cx="730206" cy="5466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838F8-1244-423C-B4E2-E5F169881A37}"/>
              </a:ext>
            </a:extLst>
          </p:cNvPr>
          <p:cNvSpPr txBox="1"/>
          <p:nvPr/>
        </p:nvSpPr>
        <p:spPr>
          <a:xfrm>
            <a:off x="540122" y="79706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D36A2-5E32-4285-93BA-2FA526863D96}"/>
              </a:ext>
            </a:extLst>
          </p:cNvPr>
          <p:cNvSpPr txBox="1"/>
          <p:nvPr/>
        </p:nvSpPr>
        <p:spPr>
          <a:xfrm>
            <a:off x="1123712" y="1242378"/>
            <a:ext cx="1799772" cy="403282"/>
          </a:xfrm>
          <a:prstGeom prst="rect">
            <a:avLst/>
          </a:prstGeom>
          <a:noFill/>
        </p:spPr>
        <p:txBody>
          <a:bodyPr wrap="square" lIns="94582" tIns="47291" rIns="94582" bIns="472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Прием заявок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9484B0-9BCA-4A36-BC5E-F5C2A986D2EA}"/>
              </a:ext>
            </a:extLst>
          </p:cNvPr>
          <p:cNvSpPr txBox="1"/>
          <p:nvPr/>
        </p:nvSpPr>
        <p:spPr>
          <a:xfrm>
            <a:off x="1123711" y="1648778"/>
            <a:ext cx="2696623" cy="741836"/>
          </a:xfrm>
          <a:prstGeom prst="rect">
            <a:avLst/>
          </a:prstGeom>
          <a:noFill/>
        </p:spPr>
        <p:txBody>
          <a:bodyPr wrap="square" lIns="94582" tIns="47291" rIns="94582" bIns="4729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Заявки поступают на сайт фонда и проверяются на соответствие положению о конкурсе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4AE32A-B39E-4AA6-9065-D03EAD81F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2846" y="2432855"/>
            <a:ext cx="1799771" cy="830929"/>
          </a:xfrm>
          <a:prstGeom prst="rect">
            <a:avLst/>
          </a:prstGeom>
        </p:spPr>
      </p:pic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1489BAEA-118F-41BB-8433-783702EE8C62}"/>
              </a:ext>
            </a:extLst>
          </p:cNvPr>
          <p:cNvGrpSpPr/>
          <p:nvPr/>
        </p:nvGrpSpPr>
        <p:grpSpPr>
          <a:xfrm>
            <a:off x="525608" y="3297598"/>
            <a:ext cx="914400" cy="914400"/>
            <a:chOff x="944689" y="1004325"/>
            <a:chExt cx="914400" cy="914400"/>
          </a:xfrm>
        </p:grpSpPr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E8C8A0AA-07EF-4AC9-BBC7-6BC9C41ED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98254" y="1344562"/>
              <a:ext cx="730206" cy="546657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00ED4AF-A18B-4D91-A58A-08419C0E311B}"/>
                </a:ext>
              </a:extLst>
            </p:cNvPr>
            <p:cNvSpPr txBox="1"/>
            <p:nvPr/>
          </p:nvSpPr>
          <p:spPr>
            <a:xfrm>
              <a:off x="944689" y="1004325"/>
              <a:ext cx="914400" cy="914400"/>
            </a:xfrm>
            <a:prstGeom prst="rect">
              <a:avLst/>
            </a:prstGeom>
          </p:spPr>
          <p:txBody>
            <a:bodyPr vert="horz" wrap="none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4.</a:t>
              </a: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55D41820-2C0B-4066-9AD1-527A29E73E99}"/>
              </a:ext>
            </a:extLst>
          </p:cNvPr>
          <p:cNvGrpSpPr/>
          <p:nvPr/>
        </p:nvGrpSpPr>
        <p:grpSpPr>
          <a:xfrm>
            <a:off x="1115063" y="3751928"/>
            <a:ext cx="4314909" cy="2552883"/>
            <a:chOff x="8195701" y="2307518"/>
            <a:chExt cx="4314909" cy="25528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90F787-48C5-44B3-B564-9F60FE31AF43}"/>
                </a:ext>
              </a:extLst>
            </p:cNvPr>
            <p:cNvSpPr txBox="1"/>
            <p:nvPr/>
          </p:nvSpPr>
          <p:spPr>
            <a:xfrm>
              <a:off x="8195702" y="2307518"/>
              <a:ext cx="3644326" cy="711059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Определение пороговых значений баллов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961055-BF43-410C-80D7-DEDF54C53746}"/>
                </a:ext>
              </a:extLst>
            </p:cNvPr>
            <p:cNvSpPr txBox="1"/>
            <p:nvPr/>
          </p:nvSpPr>
          <p:spPr>
            <a:xfrm>
              <a:off x="8195701" y="3045317"/>
              <a:ext cx="4314909" cy="957280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Объединенный экспертный совет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по итогам проведенных совещаний определяет итоговый рейтинг заявок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и вырабатывает предложения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 пороговым значениям проходных баллов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920FFDB2-838C-4D73-A151-316A80807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228000" y="4050150"/>
              <a:ext cx="1802807" cy="81025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ECA079E-6CAF-4FF1-A1F4-8C86C5B91BFD}"/>
              </a:ext>
            </a:extLst>
          </p:cNvPr>
          <p:cNvGrpSpPr/>
          <p:nvPr/>
        </p:nvGrpSpPr>
        <p:grpSpPr>
          <a:xfrm>
            <a:off x="5041156" y="896390"/>
            <a:ext cx="3376566" cy="2577090"/>
            <a:chOff x="5395937" y="656908"/>
            <a:chExt cx="3376566" cy="25770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FD77D3-CA0E-40BD-AA9C-E404940495AD}"/>
                </a:ext>
              </a:extLst>
            </p:cNvPr>
            <p:cNvSpPr txBox="1"/>
            <p:nvPr/>
          </p:nvSpPr>
          <p:spPr>
            <a:xfrm>
              <a:off x="5395937" y="656908"/>
              <a:ext cx="2561772" cy="403282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Экспертиза заявок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254A94-71D8-43C1-BF58-D0EEAA6E88D3}"/>
                </a:ext>
              </a:extLst>
            </p:cNvPr>
            <p:cNvSpPr txBox="1"/>
            <p:nvPr/>
          </p:nvSpPr>
          <p:spPr>
            <a:xfrm>
              <a:off x="5395937" y="1063308"/>
              <a:ext cx="3317194" cy="587948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Заявки автоматически распределяются экспертам</a:t>
              </a: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CAA2C774-1ED4-4104-871B-49CEBB273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b="53334"/>
            <a:stretch/>
          </p:blipFill>
          <p:spPr>
            <a:xfrm>
              <a:off x="7476033" y="1616812"/>
              <a:ext cx="1024670" cy="88896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A2EE9B-CEFE-4371-B308-6A757112DBE6}"/>
                </a:ext>
              </a:extLst>
            </p:cNvPr>
            <p:cNvSpPr txBox="1"/>
            <p:nvPr/>
          </p:nvSpPr>
          <p:spPr>
            <a:xfrm>
              <a:off x="7320168" y="2399829"/>
              <a:ext cx="1452335" cy="834169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 большой разнице в баллах назначается </a:t>
              </a:r>
              <a:b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еще один эксперт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4A878A-44D9-490F-BB6B-374EAD10367C}"/>
                </a:ext>
              </a:extLst>
            </p:cNvPr>
            <p:cNvSpPr txBox="1"/>
            <p:nvPr/>
          </p:nvSpPr>
          <p:spPr>
            <a:xfrm>
              <a:off x="6480979" y="2397898"/>
              <a:ext cx="1122062" cy="280172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Эксперт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9EF26B-009E-4130-9DFF-4D5B4FBFB791}"/>
                </a:ext>
              </a:extLst>
            </p:cNvPr>
            <p:cNvSpPr txBox="1"/>
            <p:nvPr/>
          </p:nvSpPr>
          <p:spPr>
            <a:xfrm>
              <a:off x="5400165" y="2397898"/>
              <a:ext cx="1141340" cy="280172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Эксперт</a:t>
              </a:r>
            </a:p>
          </p:txBody>
        </p:sp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EAF964A1-9920-4FED-AFC7-9699A86F3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478623" y="1751570"/>
              <a:ext cx="790140" cy="635853"/>
            </a:xfrm>
            <a:prstGeom prst="rect">
              <a:avLst/>
            </a:prstGeom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0FB03092-5142-484F-8137-12BCFFEC7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592304" y="1762760"/>
              <a:ext cx="607801" cy="621827"/>
            </a:xfrm>
            <a:prstGeom prst="rect">
              <a:avLst/>
            </a:prstGeom>
          </p:spPr>
        </p:pic>
      </p:grp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4C855D69-F215-424E-AF59-4E039CED1A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86510" y="815110"/>
            <a:ext cx="730206" cy="54665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EEC98460-29AD-43B5-A353-2D38618E6F64}"/>
              </a:ext>
            </a:extLst>
          </p:cNvPr>
          <p:cNvSpPr txBox="1"/>
          <p:nvPr/>
        </p:nvSpPr>
        <p:spPr>
          <a:xfrm>
            <a:off x="4432945" y="47487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C38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EC15AEF4-3D3B-4449-9539-42BA47C9E95A}"/>
              </a:ext>
            </a:extLst>
          </p:cNvPr>
          <p:cNvGrpSpPr/>
          <p:nvPr/>
        </p:nvGrpSpPr>
        <p:grpSpPr>
          <a:xfrm>
            <a:off x="9530478" y="1228338"/>
            <a:ext cx="2649792" cy="4565252"/>
            <a:chOff x="6688613" y="1208315"/>
            <a:chExt cx="2649792" cy="45652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95E76B-D23B-4E4D-9C13-54C454D423FE}"/>
                </a:ext>
              </a:extLst>
            </p:cNvPr>
            <p:cNvSpPr txBox="1"/>
            <p:nvPr/>
          </p:nvSpPr>
          <p:spPr>
            <a:xfrm>
              <a:off x="6688614" y="1208315"/>
              <a:ext cx="2649791" cy="1018835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Обсуждение  результатов  экспертизы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AF3580-F6C1-4E82-BBBE-6DCE2B0DC57B}"/>
                </a:ext>
              </a:extLst>
            </p:cNvPr>
            <p:cNvSpPr txBox="1"/>
            <p:nvPr/>
          </p:nvSpPr>
          <p:spPr>
            <a:xfrm>
              <a:off x="6688613" y="2301540"/>
              <a:ext cx="2388535" cy="2557718"/>
            </a:xfrm>
            <a:prstGeom prst="rect">
              <a:avLst/>
            </a:prstGeom>
            <a:noFill/>
          </p:spPr>
          <p:txBody>
            <a:bodyPr wrap="square" lIns="94582" tIns="47291" rIns="94582" bIns="4729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Результаты работы экспертов обсуждаются </a:t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на совещаниях</a:t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по грантовым направлениям</a:t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с участием членов Координационного комитета</a:t>
              </a:r>
              <a:b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и объединенного экспертного совета</a:t>
              </a:r>
            </a:p>
          </p:txBody>
        </p: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CB34CF08-13FB-4131-ACC0-93556BC5C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804094" y="4871518"/>
              <a:ext cx="2022777" cy="902049"/>
            </a:xfrm>
            <a:prstGeom prst="rect">
              <a:avLst/>
            </a:prstGeom>
          </p:spPr>
        </p:pic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AF2448B2-3EFB-4EBD-A189-3F0722521C34}"/>
              </a:ext>
            </a:extLst>
          </p:cNvPr>
          <p:cNvGrpSpPr/>
          <p:nvPr/>
        </p:nvGrpSpPr>
        <p:grpSpPr>
          <a:xfrm>
            <a:off x="8849729" y="774129"/>
            <a:ext cx="914400" cy="914400"/>
            <a:chOff x="763586" y="1004325"/>
            <a:chExt cx="914400" cy="914400"/>
          </a:xfrm>
        </p:grpSpPr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FF5C02B3-5E17-4188-8A90-FC29DB90E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7151" y="1344562"/>
              <a:ext cx="730206" cy="546657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3A7822D-E2BE-4FAF-B95D-033AE7A15CD1}"/>
                </a:ext>
              </a:extLst>
            </p:cNvPr>
            <p:cNvSpPr txBox="1"/>
            <p:nvPr/>
          </p:nvSpPr>
          <p:spPr>
            <a:xfrm>
              <a:off x="763586" y="1004325"/>
              <a:ext cx="914400" cy="914400"/>
            </a:xfrm>
            <a:prstGeom prst="rect">
              <a:avLst/>
            </a:prstGeom>
          </p:spPr>
          <p:txBody>
            <a:bodyPr vert="horz" wrap="none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</a:t>
              </a: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3DC4A584-DAA5-4836-8C7A-899A1457DE97}"/>
              </a:ext>
            </a:extLst>
          </p:cNvPr>
          <p:cNvGrpSpPr/>
          <p:nvPr/>
        </p:nvGrpSpPr>
        <p:grpSpPr>
          <a:xfrm>
            <a:off x="5750966" y="3815976"/>
            <a:ext cx="3644327" cy="2267895"/>
            <a:chOff x="7269554" y="4266663"/>
            <a:chExt cx="3644327" cy="2267895"/>
          </a:xfrm>
        </p:grpSpPr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3ECDE83D-6E7D-4F5E-AAAF-979D08039D48}"/>
                </a:ext>
              </a:extLst>
            </p:cNvPr>
            <p:cNvGrpSpPr/>
            <p:nvPr/>
          </p:nvGrpSpPr>
          <p:grpSpPr>
            <a:xfrm>
              <a:off x="7269554" y="4266663"/>
              <a:ext cx="3644327" cy="1218377"/>
              <a:chOff x="8166673" y="2438147"/>
              <a:chExt cx="3644327" cy="121837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83E35B3-0489-4EC7-AB18-196D5E55FC62}"/>
                  </a:ext>
                </a:extLst>
              </p:cNvPr>
              <p:cNvSpPr txBox="1"/>
              <p:nvPr/>
            </p:nvSpPr>
            <p:spPr>
              <a:xfrm>
                <a:off x="8166674" y="2438147"/>
                <a:ext cx="3644326" cy="403282"/>
              </a:xfrm>
              <a:prstGeom prst="rect">
                <a:avLst/>
              </a:prstGeom>
              <a:noFill/>
            </p:spPr>
            <p:txBody>
              <a:bodyPr wrap="square" lIns="94582" tIns="47291" rIns="94582" bIns="47291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3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Итоги конкурса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0C9E9DF-4F34-4E2A-84C2-6EADE7BC8247}"/>
                  </a:ext>
                </a:extLst>
              </p:cNvPr>
              <p:cNvSpPr txBox="1"/>
              <p:nvPr/>
            </p:nvSpPr>
            <p:spPr>
              <a:xfrm>
                <a:off x="8166673" y="2914688"/>
                <a:ext cx="3644326" cy="741836"/>
              </a:xfrm>
              <a:prstGeom prst="rect">
                <a:avLst/>
              </a:prstGeom>
              <a:noFill/>
            </p:spPr>
            <p:txBody>
              <a:bodyPr wrap="square" lIns="94582" tIns="47291" rIns="94582" bIns="47291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3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Координационный комитет </a:t>
                </a:r>
                <a:r>
                  <a:rPr kumimoji="0" lang="ru-R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37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рассматривает предложения объединенного экспертного совета и утверждает перечень победителей</a:t>
                </a:r>
              </a:p>
            </p:txBody>
          </p:sp>
        </p:grpSp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6035DA47-0FD0-45E0-99A9-3D339BB22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7286513" y="5540257"/>
              <a:ext cx="2276670" cy="994301"/>
            </a:xfrm>
            <a:prstGeom prst="rect">
              <a:avLst/>
            </a:prstGeom>
          </p:spPr>
        </p:pic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C06B8AC4-FF1F-4B45-8A9D-898289669CF8}"/>
              </a:ext>
            </a:extLst>
          </p:cNvPr>
          <p:cNvGrpSpPr/>
          <p:nvPr/>
        </p:nvGrpSpPr>
        <p:grpSpPr>
          <a:xfrm>
            <a:off x="5151031" y="3383922"/>
            <a:ext cx="914400" cy="914400"/>
            <a:chOff x="847103" y="1004325"/>
            <a:chExt cx="914400" cy="914400"/>
          </a:xfrm>
        </p:grpSpPr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E020E602-63CE-4618-82A8-E73E3D553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00668" y="1344562"/>
              <a:ext cx="730206" cy="546657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F4F9399-6DEA-40E5-9737-9A95A78365C9}"/>
                </a:ext>
              </a:extLst>
            </p:cNvPr>
            <p:cNvSpPr txBox="1"/>
            <p:nvPr/>
          </p:nvSpPr>
          <p:spPr>
            <a:xfrm>
              <a:off x="847103" y="1004325"/>
              <a:ext cx="914400" cy="914400"/>
            </a:xfrm>
            <a:prstGeom prst="rect">
              <a:avLst/>
            </a:prstGeom>
          </p:spPr>
          <p:txBody>
            <a:bodyPr vert="horz" wrap="none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3C383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5.</a:t>
              </a:r>
            </a:p>
          </p:txBody>
        </p:sp>
      </p:grpSp>
      <p:sp>
        <p:nvSpPr>
          <p:cNvPr id="77" name="Дуга 76">
            <a:extLst>
              <a:ext uri="{FF2B5EF4-FFF2-40B4-BE49-F238E27FC236}">
                <a16:creationId xmlns:a16="http://schemas.microsoft.com/office/drawing/2014/main" id="{75E6EA5C-B85D-4909-B7BD-E39980D28EAF}"/>
              </a:ext>
            </a:extLst>
          </p:cNvPr>
          <p:cNvSpPr/>
          <p:nvPr/>
        </p:nvSpPr>
        <p:spPr>
          <a:xfrm rot="18140452">
            <a:off x="-1267455" y="971070"/>
            <a:ext cx="12053689" cy="13357163"/>
          </a:xfrm>
          <a:prstGeom prst="arc">
            <a:avLst>
              <a:gd name="adj1" fmla="val 18796045"/>
              <a:gd name="adj2" fmla="val 19490146"/>
            </a:avLst>
          </a:prstGeom>
          <a:ln w="31750" cap="rnd">
            <a:solidFill>
              <a:schemeClr val="accent5"/>
            </a:solidFill>
            <a:prstDash val="sysDot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Дуга 78">
            <a:extLst>
              <a:ext uri="{FF2B5EF4-FFF2-40B4-BE49-F238E27FC236}">
                <a16:creationId xmlns:a16="http://schemas.microsoft.com/office/drawing/2014/main" id="{43FB2620-AC1C-4899-ABBC-99A4FD846513}"/>
              </a:ext>
            </a:extLst>
          </p:cNvPr>
          <p:cNvSpPr/>
          <p:nvPr/>
        </p:nvSpPr>
        <p:spPr>
          <a:xfrm rot="18649171">
            <a:off x="1873485" y="4177842"/>
            <a:ext cx="5886959" cy="6523569"/>
          </a:xfrm>
          <a:prstGeom prst="arc">
            <a:avLst>
              <a:gd name="adj1" fmla="val 18181146"/>
              <a:gd name="adj2" fmla="val 20072431"/>
            </a:avLst>
          </a:prstGeom>
          <a:ln w="31750" cap="rnd">
            <a:solidFill>
              <a:schemeClr val="accent5"/>
            </a:solidFill>
            <a:prstDash val="sysDot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846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12984C75-9F8D-476D-99E0-92DC9D99E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2764" y="2543564"/>
            <a:ext cx="8586471" cy="1770872"/>
          </a:xfrm>
        </p:spPr>
        <p:txBody>
          <a:bodyPr/>
          <a:lstStyle/>
          <a:p>
            <a:pPr algn="ctr">
              <a:spcBef>
                <a:spcPts val="3600"/>
              </a:spcBef>
            </a:pPr>
            <a:r>
              <a:rPr lang="ru-RU" sz="4800" dirty="0"/>
              <a:t>Социальное проектирование: </a:t>
            </a:r>
            <a:br>
              <a:rPr lang="ru-RU" sz="6600" dirty="0"/>
            </a:br>
            <a:br>
              <a:rPr lang="ru-RU" sz="800" dirty="0"/>
            </a:br>
            <a:r>
              <a:rPr lang="ru-RU" sz="4400" b="0" dirty="0">
                <a:solidFill>
                  <a:srgbClr val="3C3837"/>
                </a:solidFill>
                <a:ea typeface="+mn-ea"/>
                <a:cs typeface="+mn-cs"/>
              </a:rPr>
              <a:t>от идеи к проекту</a:t>
            </a:r>
            <a:endParaRPr lang="ru-RU" sz="4000" dirty="0">
              <a:solidFill>
                <a:srgbClr val="3C3837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FFB20C92-B89B-49FF-9641-FBBCDFD31C9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FFB20C92-B89B-49FF-9641-FBBCDFD31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>
                <a:ea typeface="Verdana" panose="020B0604030504040204" pitchFamily="34" charset="0"/>
                <a:cs typeface="Verdana" panose="020B0604030504040204" pitchFamily="34" charset="0"/>
              </a:rPr>
              <a:t>Что такое социальный проект?</a:t>
            </a:r>
            <a:endParaRPr lang="ru-RU" sz="36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B75824-381E-487F-9FBD-6A509C8C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39AD-A166-441A-9978-3BDD957F123B}" type="slidenum">
              <a:rPr lang="ru-RU" smtClean="0"/>
              <a:t>8</a:t>
            </a:fld>
            <a:endParaRPr lang="ru-RU" dirty="0"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1625963" y="1738357"/>
            <a:ext cx="8895080" cy="2425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Комплекс действий и мероприятий направленных на достижение цели и получение заранее запланированных результатов </a:t>
            </a:r>
            <a:b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для изменения существующей социальной проблемы.</a:t>
            </a:r>
            <a:endParaRPr lang="ru-RU" sz="3200" b="0" dirty="0">
              <a:solidFill>
                <a:srgbClr val="3C3837"/>
              </a:solidFill>
            </a:endParaRPr>
          </a:p>
          <a:p>
            <a:pPr algn="ctr"/>
            <a:endParaRPr lang="ru-RU" sz="3200" b="0" dirty="0">
              <a:solidFill>
                <a:srgbClr val="3C3837"/>
              </a:solidFill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E0BE8172-84A2-4544-B425-E52A38EBAA9C}"/>
              </a:ext>
            </a:extLst>
          </p:cNvPr>
          <p:cNvSpPr txBox="1">
            <a:spLocks/>
          </p:cNvSpPr>
          <p:nvPr/>
        </p:nvSpPr>
        <p:spPr>
          <a:xfrm>
            <a:off x="2031154" y="4376852"/>
            <a:ext cx="8084698" cy="155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624E3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0" dirty="0">
                <a:solidFill>
                  <a:srgbClr val="3C3837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Ограничен ресурсами, временем, территорией и командой проекта.</a:t>
            </a:r>
            <a:endParaRPr lang="ru-RU" sz="3200" b="0" dirty="0">
              <a:solidFill>
                <a:srgbClr val="3C3837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92BFF45-B0CF-4E0E-A7D8-0F03F22E6081}"/>
              </a:ext>
            </a:extLst>
          </p:cNvPr>
          <p:cNvCxnSpPr>
            <a:cxnSpLocks/>
          </p:cNvCxnSpPr>
          <p:nvPr/>
        </p:nvCxnSpPr>
        <p:spPr>
          <a:xfrm flipH="1">
            <a:off x="1885950" y="4253273"/>
            <a:ext cx="8401050" cy="0"/>
          </a:xfrm>
          <a:prstGeom prst="line">
            <a:avLst/>
          </a:prstGeom>
          <a:noFill/>
          <a:ln w="38100" cap="rnd">
            <a:solidFill>
              <a:schemeClr val="accent5"/>
            </a:solidFill>
            <a:prstDash val="sysDot"/>
            <a:round/>
          </a:ln>
          <a:effectLst/>
        </p:spPr>
      </p:cxnSp>
    </p:spTree>
    <p:extLst>
      <p:ext uri="{BB962C8B-B14F-4D97-AF65-F5344CB8AC3E}">
        <p14:creationId xmlns:p14="http://schemas.microsoft.com/office/powerpoint/2010/main" val="194849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787104-C410-4C57-960E-D503CA088B42}"/>
              </a:ext>
            </a:extLst>
          </p:cNvPr>
          <p:cNvSpPr/>
          <p:nvPr/>
        </p:nvSpPr>
        <p:spPr>
          <a:xfrm>
            <a:off x="2289268" y="3865017"/>
            <a:ext cx="1611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Проект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6747A73-A20D-43F7-AEE5-5764628F7BC7}"/>
              </a:ext>
            </a:extLst>
          </p:cNvPr>
          <p:cNvSpPr/>
          <p:nvPr/>
        </p:nvSpPr>
        <p:spPr>
          <a:xfrm>
            <a:off x="7964044" y="3429000"/>
            <a:ext cx="2884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Текущая 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деятельность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1B6BE7F-0C50-4D02-89C2-6382C8C4A509}"/>
              </a:ext>
            </a:extLst>
          </p:cNvPr>
          <p:cNvGrpSpPr/>
          <p:nvPr/>
        </p:nvGrpSpPr>
        <p:grpSpPr>
          <a:xfrm>
            <a:off x="6840474" y="914912"/>
            <a:ext cx="4870311" cy="4462631"/>
            <a:chOff x="992675" y="1907492"/>
            <a:chExt cx="2330039" cy="2330039"/>
          </a:xfrm>
          <a:noFill/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A0094618-577B-4AD8-BB88-7EFE46CB38D5}"/>
                </a:ext>
              </a:extLst>
            </p:cNvPr>
            <p:cNvSpPr/>
            <p:nvPr/>
          </p:nvSpPr>
          <p:spPr>
            <a:xfrm>
              <a:off x="992675" y="1907492"/>
              <a:ext cx="2330039" cy="2330039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26B9BA64-F9D2-4523-A963-5E58976FEADB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9DE9702-FD58-4717-A2D7-954C9ACE4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4288" y="1995649"/>
            <a:ext cx="2143067" cy="1662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BC90F4-66D3-4BFE-9DF4-5F1C5CAC3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0616" y="1584691"/>
            <a:ext cx="1978084" cy="1713384"/>
          </a:xfrm>
          <a:prstGeom prst="rect">
            <a:avLst/>
          </a:prstGeom>
        </p:spPr>
      </p:pic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8F8DA4E0-8936-4CFC-82A4-76390CA8CD07}"/>
              </a:ext>
            </a:extLst>
          </p:cNvPr>
          <p:cNvGrpSpPr/>
          <p:nvPr/>
        </p:nvGrpSpPr>
        <p:grpSpPr>
          <a:xfrm>
            <a:off x="696685" y="846848"/>
            <a:ext cx="4731671" cy="4530695"/>
            <a:chOff x="992675" y="1907492"/>
            <a:chExt cx="2330039" cy="2330039"/>
          </a:xfrm>
          <a:noFill/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E84F9A32-7F42-4FDF-B9E6-E5AEF33CBC6B}"/>
                </a:ext>
              </a:extLst>
            </p:cNvPr>
            <p:cNvSpPr/>
            <p:nvPr/>
          </p:nvSpPr>
          <p:spPr>
            <a:xfrm>
              <a:off x="992675" y="1907492"/>
              <a:ext cx="2330039" cy="2330039"/>
            </a:xfrm>
            <a:prstGeom prst="ellipse">
              <a:avLst/>
            </a:prstGeom>
            <a:grpFill/>
            <a:ln w="25400" cap="flat">
              <a:solidFill>
                <a:schemeClr val="accent5"/>
              </a:solidFill>
              <a:prstDash val="sysDot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CB2E114D-F068-41A9-85F6-C46BBAEC7131}"/>
                </a:ext>
              </a:extLst>
            </p:cNvPr>
            <p:cNvSpPr/>
            <p:nvPr/>
          </p:nvSpPr>
          <p:spPr>
            <a:xfrm>
              <a:off x="1081542" y="1999080"/>
              <a:ext cx="2142508" cy="2142508"/>
            </a:xfrm>
            <a:prstGeom prst="ellipse">
              <a:avLst/>
            </a:prstGeom>
            <a:grpFill/>
            <a:ln w="47625" cap="flat">
              <a:solidFill>
                <a:schemeClr val="accent5"/>
              </a:solidFill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979CFC1-9A0B-4246-8047-09AB8D13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88F5A-F340-42BF-9607-A6E5756FC3A3}" type="slidenum">
              <a:rPr lang="ru-RU" smtClean="0"/>
              <a:t>9</a:t>
            </a:fld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387E17-65C1-4476-A183-11B28357DCFA}"/>
              </a:ext>
            </a:extLst>
          </p:cNvPr>
          <p:cNvSpPr/>
          <p:nvPr/>
        </p:nvSpPr>
        <p:spPr>
          <a:xfrm>
            <a:off x="5698972" y="2513245"/>
            <a:ext cx="995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rgbClr val="624E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950DD24-54C9-424E-AB19-59A600F4A306}"/>
              </a:ext>
            </a:extLst>
          </p:cNvPr>
          <p:cNvCxnSpPr/>
          <p:nvPr/>
        </p:nvCxnSpPr>
        <p:spPr>
          <a:xfrm>
            <a:off x="5979946" y="3019883"/>
            <a:ext cx="423476" cy="63804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910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ФПГ_ppt">
  <a:themeElements>
    <a:clrScheme name="Другая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2A171"/>
      </a:accent1>
      <a:accent2>
        <a:srgbClr val="E9DECD"/>
      </a:accent2>
      <a:accent3>
        <a:srgbClr val="48B7B3"/>
      </a:accent3>
      <a:accent4>
        <a:srgbClr val="EC7805"/>
      </a:accent4>
      <a:accent5>
        <a:srgbClr val="FFD415"/>
      </a:accent5>
      <a:accent6>
        <a:srgbClr val="954F7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ФПГ_ppt" id="{09E4CBB4-030F-4686-A8D1-DF3ED8236F24}" vid="{DF7AD955-76CA-4463-B461-015C55174340}"/>
    </a:ext>
  </a:extLst>
</a:theme>
</file>

<file path=ppt/theme/theme2.xml><?xml version="1.0" encoding="utf-8"?>
<a:theme xmlns:a="http://schemas.openxmlformats.org/drawingml/2006/main" name="1_ФПГ_ppt">
  <a:themeElements>
    <a:clrScheme name="Другая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2A171"/>
      </a:accent1>
      <a:accent2>
        <a:srgbClr val="E9DECD"/>
      </a:accent2>
      <a:accent3>
        <a:srgbClr val="48B7B3"/>
      </a:accent3>
      <a:accent4>
        <a:srgbClr val="EC7805"/>
      </a:accent4>
      <a:accent5>
        <a:srgbClr val="FFD415"/>
      </a:accent5>
      <a:accent6>
        <a:srgbClr val="954F7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ФПГ_ppt" id="{09E4CBB4-030F-4686-A8D1-DF3ED8236F24}" vid="{DF7AD955-76CA-4463-B461-015C5517434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ФПГ_ppt</Template>
  <TotalTime>4904</TotalTime>
  <Words>2038</Words>
  <Application>Microsoft Office PowerPoint</Application>
  <PresentationFormat>Широкоэкранный</PresentationFormat>
  <Paragraphs>509</Paragraphs>
  <Slides>55</Slides>
  <Notes>27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6" baseType="lpstr">
      <vt:lpstr>ＭＳ Ｐゴシック</vt:lpstr>
      <vt:lpstr>Arial</vt:lpstr>
      <vt:lpstr>Calibri</vt:lpstr>
      <vt:lpstr>Gill Sans</vt:lpstr>
      <vt:lpstr>PT Sans</vt:lpstr>
      <vt:lpstr>PT Sans Narrow</vt:lpstr>
      <vt:lpstr>Verdana</vt:lpstr>
      <vt:lpstr>Wingdings</vt:lpstr>
      <vt:lpstr>ФПГ_ppt</vt:lpstr>
      <vt:lpstr>1_ФПГ_ppt</vt:lpstr>
      <vt:lpstr>think-cell Slide</vt:lpstr>
      <vt:lpstr>Социальный проект:  от идеи до президентского гранта </vt:lpstr>
      <vt:lpstr>Содержание семинара</vt:lpstr>
      <vt:lpstr>Победители конкурса</vt:lpstr>
      <vt:lpstr>Итоги конкурса</vt:lpstr>
      <vt:lpstr>Основные этапы второго конкурса 2018 года</vt:lpstr>
      <vt:lpstr>Система экспертизы</vt:lpstr>
      <vt:lpstr>Социальное проектирование:   от идеи к проекту</vt:lpstr>
      <vt:lpstr>Что такое социальный проект?</vt:lpstr>
      <vt:lpstr>Презентация PowerPoint</vt:lpstr>
      <vt:lpstr>Презентация PowerPoint</vt:lpstr>
      <vt:lpstr>Презентация PowerPoint</vt:lpstr>
      <vt:lpstr>Социальное проектирование </vt:lpstr>
      <vt:lpstr>Что  такое социальная проблема?</vt:lpstr>
      <vt:lpstr>Что  такое социальная проблема?</vt:lpstr>
      <vt:lpstr>Целевые группы / Благополучатели</vt:lpstr>
      <vt:lpstr>Социальное проектирование </vt:lpstr>
      <vt:lpstr>Чего мы хотим достичь — в чем наша цель? </vt:lpstr>
      <vt:lpstr>Как формулировать задачи?</vt:lpstr>
      <vt:lpstr>Социальное проектирование </vt:lpstr>
      <vt:lpstr>Методы проекта</vt:lpstr>
      <vt:lpstr>Социальное проектирование </vt:lpstr>
      <vt:lpstr>Затраты / Ресурсы</vt:lpstr>
      <vt:lpstr>Команда проекта</vt:lpstr>
      <vt:lpstr>Команда проекта</vt:lpstr>
      <vt:lpstr>И что в результате?</vt:lpstr>
      <vt:lpstr>Какими должны быть результаты проекта?</vt:lpstr>
      <vt:lpstr>Как измерить эффект проекта?</vt:lpstr>
      <vt:lpstr>Что обеспечит устойчивость проекта?</vt:lpstr>
      <vt:lpstr>Презентация PowerPoint</vt:lpstr>
      <vt:lpstr>Как подать заявку на конкурс  на предоставление грантов Президента Российской Федерации на развитие гражданского общества?</vt:lpstr>
      <vt:lpstr>Участники конкурса</vt:lpstr>
      <vt:lpstr>Информация для помощи в подготовке проекта</vt:lpstr>
      <vt:lpstr>Грантовые направления</vt:lpstr>
      <vt:lpstr>Запрашиваемая сумма гранта</vt:lpstr>
      <vt:lpstr>Гранты до 500 тыс. ₽</vt:lpstr>
      <vt:lpstr>Гранты от 500 тыс. до 3 млн ₽</vt:lpstr>
      <vt:lpstr>Гранты от 3 до 10 млн ₽ </vt:lpstr>
      <vt:lpstr>Гранты свыше 10 млн ₽</vt:lpstr>
      <vt:lpstr>Критерии оценки проектов</vt:lpstr>
      <vt:lpstr>Презентация PowerPoint</vt:lpstr>
      <vt:lpstr>Презентация PowerPoint</vt:lpstr>
      <vt:lpstr>Презентация PowerPoint</vt:lpstr>
      <vt:lpstr>Нарушение логики проекта</vt:lpstr>
      <vt:lpstr>Нарушение логики проекта</vt:lpstr>
      <vt:lpstr>Презентация PowerPoint</vt:lpstr>
      <vt:lpstr>Презентация PowerPoint</vt:lpstr>
      <vt:lpstr>Соответствие проекта критериям оценки</vt:lpstr>
      <vt:lpstr>Ошибки в бюджете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президентскиегранты.рф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Хан</dc:creator>
  <cp:lastModifiedBy>Владимир Татаринов</cp:lastModifiedBy>
  <cp:revision>434</cp:revision>
  <dcterms:created xsi:type="dcterms:W3CDTF">2018-05-28T06:34:19Z</dcterms:created>
  <dcterms:modified xsi:type="dcterms:W3CDTF">2018-07-21T05:20:46Z</dcterms:modified>
</cp:coreProperties>
</file>