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36"/>
  </p:notesMasterIdLst>
  <p:sldIdLst>
    <p:sldId id="318" r:id="rId5"/>
    <p:sldId id="292" r:id="rId6"/>
    <p:sldId id="361" r:id="rId7"/>
    <p:sldId id="367" r:id="rId8"/>
    <p:sldId id="366" r:id="rId9"/>
    <p:sldId id="337" r:id="rId10"/>
    <p:sldId id="358" r:id="rId11"/>
    <p:sldId id="357" r:id="rId12"/>
    <p:sldId id="356" r:id="rId13"/>
    <p:sldId id="355" r:id="rId14"/>
    <p:sldId id="334" r:id="rId15"/>
    <p:sldId id="340" r:id="rId16"/>
    <p:sldId id="359" r:id="rId17"/>
    <p:sldId id="360" r:id="rId18"/>
    <p:sldId id="344" r:id="rId19"/>
    <p:sldId id="363" r:id="rId20"/>
    <p:sldId id="362" r:id="rId21"/>
    <p:sldId id="364" r:id="rId22"/>
    <p:sldId id="352" r:id="rId23"/>
    <p:sldId id="341" r:id="rId24"/>
    <p:sldId id="342" r:id="rId25"/>
    <p:sldId id="353" r:id="rId26"/>
    <p:sldId id="343" r:id="rId27"/>
    <p:sldId id="345" r:id="rId28"/>
    <p:sldId id="346" r:id="rId29"/>
    <p:sldId id="347" r:id="rId30"/>
    <p:sldId id="333" r:id="rId31"/>
    <p:sldId id="332" r:id="rId32"/>
    <p:sldId id="365" r:id="rId33"/>
    <p:sldId id="369" r:id="rId34"/>
    <p:sldId id="368" r:id="rId35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D4336"/>
    <a:srgbClr val="3F8F74"/>
    <a:srgbClr val="FF0066"/>
    <a:srgbClr val="E1F7D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358" autoAdjust="0"/>
  </p:normalViewPr>
  <p:slideViewPr>
    <p:cSldViewPr showGuides="1">
      <p:cViewPr varScale="1">
        <p:scale>
          <a:sx n="59" d="100"/>
          <a:sy n="59" d="100"/>
        </p:scale>
        <p:origin x="1360" y="28"/>
      </p:cViewPr>
      <p:guideLst>
        <p:guide orient="horz" pos="388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A3C24-FBEA-46FA-82D6-A51E30667179}" type="datetimeFigureOut">
              <a:rPr lang="ru-RU" smtClean="0"/>
              <a:pPr/>
              <a:t>21.07.2018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F47D1-4414-4AF0-B9E0-5295C2003A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35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5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76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966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788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116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975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661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4473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558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29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858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222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138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835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378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072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0392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083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87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899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48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68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70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67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55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F47D1-4414-4AF0-B9E0-5295C2003A07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4510-0252-45FB-9292-17DA19246ADD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4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881B8-C32E-4D6A-8299-2F76B6D7AF7B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794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F7BA-3B59-4CC8-94AA-12BA61349063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625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4"/>
          <p:cNvSpPr/>
          <p:nvPr userDrawn="1"/>
        </p:nvSpPr>
        <p:spPr>
          <a:xfrm>
            <a:off x="1928664" y="260648"/>
            <a:ext cx="7977336" cy="542887"/>
          </a:xfrm>
          <a:custGeom>
            <a:avLst/>
            <a:gdLst>
              <a:gd name="connsiteX0" fmla="*/ 0 w 7977336"/>
              <a:gd name="connsiteY0" fmla="*/ 0 h 542887"/>
              <a:gd name="connsiteX1" fmla="*/ 7977336 w 7977336"/>
              <a:gd name="connsiteY1" fmla="*/ 0 h 542887"/>
              <a:gd name="connsiteX2" fmla="*/ 7977336 w 7977336"/>
              <a:gd name="connsiteY2" fmla="*/ 542887 h 542887"/>
              <a:gd name="connsiteX3" fmla="*/ 0 w 7977336"/>
              <a:gd name="connsiteY3" fmla="*/ 542887 h 542887"/>
              <a:gd name="connsiteX4" fmla="*/ 0 w 7977336"/>
              <a:gd name="connsiteY4" fmla="*/ 0 h 542887"/>
              <a:gd name="connsiteX0" fmla="*/ 171450 w 7977336"/>
              <a:gd name="connsiteY0" fmla="*/ 0 h 542887"/>
              <a:gd name="connsiteX1" fmla="*/ 7977336 w 7977336"/>
              <a:gd name="connsiteY1" fmla="*/ 0 h 542887"/>
              <a:gd name="connsiteX2" fmla="*/ 7977336 w 7977336"/>
              <a:gd name="connsiteY2" fmla="*/ 542887 h 542887"/>
              <a:gd name="connsiteX3" fmla="*/ 0 w 7977336"/>
              <a:gd name="connsiteY3" fmla="*/ 542887 h 542887"/>
              <a:gd name="connsiteX4" fmla="*/ 171450 w 7977336"/>
              <a:gd name="connsiteY4" fmla="*/ 0 h 5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7336" h="542887">
                <a:moveTo>
                  <a:pt x="171450" y="0"/>
                </a:moveTo>
                <a:lnTo>
                  <a:pt x="7977336" y="0"/>
                </a:lnTo>
                <a:lnTo>
                  <a:pt x="7977336" y="542887"/>
                </a:lnTo>
                <a:lnTo>
                  <a:pt x="0" y="542887"/>
                </a:lnTo>
                <a:lnTo>
                  <a:pt x="171450" y="0"/>
                </a:lnTo>
                <a:close/>
              </a:path>
            </a:pathLst>
          </a:custGeom>
          <a:gradFill>
            <a:gsLst>
              <a:gs pos="0">
                <a:srgbClr val="00B050"/>
              </a:gs>
              <a:gs pos="100000">
                <a:srgbClr val="3F8F74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>
              <a:defRPr/>
            </a:pPr>
            <a:r>
              <a:rPr lang="ru-RU" sz="17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2680" y="260648"/>
            <a:ext cx="7488832" cy="542888"/>
          </a:xfrm>
        </p:spPr>
        <p:txBody>
          <a:bodyPr>
            <a:normAutofit/>
          </a:bodyPr>
          <a:lstStyle>
            <a:lvl1pPr algn="l">
              <a:defRPr sz="17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4510-0252-45FB-9292-17DA19246A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61203" y="6492875"/>
            <a:ext cx="416333" cy="365125"/>
          </a:xfrm>
        </p:spPr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she_nv\Desktop\Logo-fond_no_backgraun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 userDrawn="1"/>
        </p:nvSpPr>
        <p:spPr>
          <a:xfrm>
            <a:off x="9417496" y="6525344"/>
            <a:ext cx="45719" cy="28803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21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47ADB-387B-421C-94BB-08A854F3A1A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605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E915C-EAEE-440A-9E13-22A221B086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583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8949-4467-4DC3-AD7D-34F7470AA3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95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F01A-FC27-4F05-961C-EACB5A5D91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80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FA7E-F464-4F33-BA75-47B9B2CFB2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899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8591-3CD2-4838-A513-452860FFEF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994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93599-4DFA-4B56-B73B-578A95B2E5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05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47ADB-387B-421C-94BB-08A854F3A1AB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2745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F5A5-AE29-40FE-9D75-7B9A53538C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9181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881B8-C32E-4D6A-8299-2F76B6D7AF7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041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F7BA-3B59-4CC8-94AA-12BA613490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11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4"/>
          <p:cNvSpPr/>
          <p:nvPr userDrawn="1"/>
        </p:nvSpPr>
        <p:spPr>
          <a:xfrm>
            <a:off x="1928664" y="260648"/>
            <a:ext cx="7977336" cy="542887"/>
          </a:xfrm>
          <a:custGeom>
            <a:avLst/>
            <a:gdLst>
              <a:gd name="connsiteX0" fmla="*/ 0 w 7977336"/>
              <a:gd name="connsiteY0" fmla="*/ 0 h 542887"/>
              <a:gd name="connsiteX1" fmla="*/ 7977336 w 7977336"/>
              <a:gd name="connsiteY1" fmla="*/ 0 h 542887"/>
              <a:gd name="connsiteX2" fmla="*/ 7977336 w 7977336"/>
              <a:gd name="connsiteY2" fmla="*/ 542887 h 542887"/>
              <a:gd name="connsiteX3" fmla="*/ 0 w 7977336"/>
              <a:gd name="connsiteY3" fmla="*/ 542887 h 542887"/>
              <a:gd name="connsiteX4" fmla="*/ 0 w 7977336"/>
              <a:gd name="connsiteY4" fmla="*/ 0 h 542887"/>
              <a:gd name="connsiteX0" fmla="*/ 171450 w 7977336"/>
              <a:gd name="connsiteY0" fmla="*/ 0 h 542887"/>
              <a:gd name="connsiteX1" fmla="*/ 7977336 w 7977336"/>
              <a:gd name="connsiteY1" fmla="*/ 0 h 542887"/>
              <a:gd name="connsiteX2" fmla="*/ 7977336 w 7977336"/>
              <a:gd name="connsiteY2" fmla="*/ 542887 h 542887"/>
              <a:gd name="connsiteX3" fmla="*/ 0 w 7977336"/>
              <a:gd name="connsiteY3" fmla="*/ 542887 h 542887"/>
              <a:gd name="connsiteX4" fmla="*/ 171450 w 7977336"/>
              <a:gd name="connsiteY4" fmla="*/ 0 h 5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7336" h="542887">
                <a:moveTo>
                  <a:pt x="171450" y="0"/>
                </a:moveTo>
                <a:lnTo>
                  <a:pt x="7977336" y="0"/>
                </a:lnTo>
                <a:lnTo>
                  <a:pt x="7977336" y="542887"/>
                </a:lnTo>
                <a:lnTo>
                  <a:pt x="0" y="542887"/>
                </a:lnTo>
                <a:lnTo>
                  <a:pt x="171450" y="0"/>
                </a:lnTo>
                <a:close/>
              </a:path>
            </a:pathLst>
          </a:custGeom>
          <a:gradFill>
            <a:gsLst>
              <a:gs pos="0">
                <a:srgbClr val="00B050"/>
              </a:gs>
              <a:gs pos="100000">
                <a:srgbClr val="3F8F74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>
              <a:defRPr/>
            </a:pPr>
            <a:r>
              <a:rPr lang="ru-RU" sz="17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2680" y="260648"/>
            <a:ext cx="7488832" cy="542888"/>
          </a:xfrm>
        </p:spPr>
        <p:txBody>
          <a:bodyPr>
            <a:normAutofit/>
          </a:bodyPr>
          <a:lstStyle>
            <a:lvl1pPr algn="l">
              <a:defRPr sz="17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4510-0252-45FB-9292-17DA19246A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61203" y="6492875"/>
            <a:ext cx="416333" cy="365125"/>
          </a:xfrm>
        </p:spPr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she_nv\Desktop\Logo-fond_no_backgraun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 userDrawn="1"/>
        </p:nvSpPr>
        <p:spPr>
          <a:xfrm>
            <a:off x="9417496" y="6525344"/>
            <a:ext cx="45719" cy="28803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69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47ADB-387B-421C-94BB-08A854F3A1A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7789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E915C-EAEE-440A-9E13-22A221B086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84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8949-4467-4DC3-AD7D-34F7470AA3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574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F01A-FC27-4F05-961C-EACB5A5D91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985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FA7E-F464-4F33-BA75-47B9B2CFB2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636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8591-3CD2-4838-A513-452860FFEF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0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E915C-EAEE-440A-9E13-22A221B0860F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232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93599-4DFA-4B56-B73B-578A95B2E5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75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F5A5-AE29-40FE-9D75-7B9A53538C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913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881B8-C32E-4D6A-8299-2F76B6D7AF7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424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F7BA-3B59-4CC8-94AA-12BA613490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67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4"/>
          <p:cNvSpPr/>
          <p:nvPr userDrawn="1"/>
        </p:nvSpPr>
        <p:spPr>
          <a:xfrm>
            <a:off x="1928664" y="260648"/>
            <a:ext cx="7977336" cy="542887"/>
          </a:xfrm>
          <a:custGeom>
            <a:avLst/>
            <a:gdLst>
              <a:gd name="connsiteX0" fmla="*/ 0 w 7977336"/>
              <a:gd name="connsiteY0" fmla="*/ 0 h 542887"/>
              <a:gd name="connsiteX1" fmla="*/ 7977336 w 7977336"/>
              <a:gd name="connsiteY1" fmla="*/ 0 h 542887"/>
              <a:gd name="connsiteX2" fmla="*/ 7977336 w 7977336"/>
              <a:gd name="connsiteY2" fmla="*/ 542887 h 542887"/>
              <a:gd name="connsiteX3" fmla="*/ 0 w 7977336"/>
              <a:gd name="connsiteY3" fmla="*/ 542887 h 542887"/>
              <a:gd name="connsiteX4" fmla="*/ 0 w 7977336"/>
              <a:gd name="connsiteY4" fmla="*/ 0 h 542887"/>
              <a:gd name="connsiteX0" fmla="*/ 171450 w 7977336"/>
              <a:gd name="connsiteY0" fmla="*/ 0 h 542887"/>
              <a:gd name="connsiteX1" fmla="*/ 7977336 w 7977336"/>
              <a:gd name="connsiteY1" fmla="*/ 0 h 542887"/>
              <a:gd name="connsiteX2" fmla="*/ 7977336 w 7977336"/>
              <a:gd name="connsiteY2" fmla="*/ 542887 h 542887"/>
              <a:gd name="connsiteX3" fmla="*/ 0 w 7977336"/>
              <a:gd name="connsiteY3" fmla="*/ 542887 h 542887"/>
              <a:gd name="connsiteX4" fmla="*/ 171450 w 7977336"/>
              <a:gd name="connsiteY4" fmla="*/ 0 h 5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7336" h="542887">
                <a:moveTo>
                  <a:pt x="171450" y="0"/>
                </a:moveTo>
                <a:lnTo>
                  <a:pt x="7977336" y="0"/>
                </a:lnTo>
                <a:lnTo>
                  <a:pt x="7977336" y="542887"/>
                </a:lnTo>
                <a:lnTo>
                  <a:pt x="0" y="542887"/>
                </a:lnTo>
                <a:lnTo>
                  <a:pt x="171450" y="0"/>
                </a:lnTo>
                <a:close/>
              </a:path>
            </a:pathLst>
          </a:custGeom>
          <a:gradFill>
            <a:gsLst>
              <a:gs pos="0">
                <a:srgbClr val="00B050"/>
              </a:gs>
              <a:gs pos="100000">
                <a:srgbClr val="3F8F74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>
              <a:defRPr/>
            </a:pPr>
            <a:r>
              <a:rPr lang="ru-RU" sz="17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2680" y="260648"/>
            <a:ext cx="7488832" cy="542888"/>
          </a:xfrm>
        </p:spPr>
        <p:txBody>
          <a:bodyPr>
            <a:normAutofit/>
          </a:bodyPr>
          <a:lstStyle>
            <a:lvl1pPr algn="l">
              <a:defRPr sz="17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4510-0252-45FB-9292-17DA19246A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61203" y="6492875"/>
            <a:ext cx="416333" cy="365125"/>
          </a:xfrm>
        </p:spPr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she_nv\Desktop\Logo-fond_no_backgraun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 userDrawn="1"/>
        </p:nvSpPr>
        <p:spPr>
          <a:xfrm>
            <a:off x="9417496" y="6525344"/>
            <a:ext cx="45719" cy="28803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1725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47ADB-387B-421C-94BB-08A854F3A1A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088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E915C-EAEE-440A-9E13-22A221B086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4941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8949-4467-4DC3-AD7D-34F7470AA3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40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F01A-FC27-4F05-961C-EACB5A5D91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9391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FA7E-F464-4F33-BA75-47B9B2CFB2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1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8949-4467-4DC3-AD7D-34F7470AA395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6341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8591-3CD2-4838-A513-452860FFEF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96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93599-4DFA-4B56-B73B-578A95B2E5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594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F5A5-AE29-40FE-9D75-7B9A53538C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7493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881B8-C32E-4D6A-8299-2F76B6D7AF7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796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F7BA-3B59-4CC8-94AA-12BA613490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649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F01A-FC27-4F05-961C-EACB5A5D91A2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87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FA7E-F464-4F33-BA75-47B9B2CFB2BF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5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A8591-3CD2-4838-A513-452860FFEF1C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20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93599-4DFA-4B56-B73B-578A95B2E5C8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833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F5A5-AE29-40FE-9D75-7B9A53538C38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5128F-FBCC-40B9-BCFF-1B8F7C98FDD0}" type="datetime1">
              <a:rPr lang="ru-RU" smtClean="0"/>
              <a:pPr/>
              <a:t>21.07.2018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5DC80-0BD5-485E-A2E4-A1FCEF0C5E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52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5128F-FBCC-40B9-BCFF-1B8F7C98FD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8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5128F-FBCC-40B9-BCFF-1B8F7C98FD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9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5128F-FBCC-40B9-BCFF-1B8F7C98FD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6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dm.gov.ru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yandex.ru/clck/jsredir?from=yandex.ru;search/;web;;&amp;text=&amp;etext=1544.XBFAxcGebcdFl6HJ08SpryNBV5OeDEmG4HKGmuvA6_HyEExeHZJOiMmVALTocA1V.18a0e1a8d69426b6fdd1ce01bf64afa1675d2a2f&amp;uuid=&amp;state=PEtFfuTeVD4jaxywoSUvtB2i7c0_vxGdKJBUN48dhRaQEew_4vPgtaHQTbCUXI3yXF7gMIt8Es9RFLtOmtvshg,,&amp;&amp;cst=AiuY0DBWFJ5Hyx_fyvalFMMSW5umYaXq6F6MMBvPGOiah49xY0m2CDN59Ywt4jInWMHYckCzzF6gdcuc08Qb1Vytb4xHxIgr9eAwjI3FuRxFFq0KUtWmWfW0tSEQ2k7xNd1Eb96Nug5f-oQKg7PJCIZ69wwKLtKfGTeo1LrbsYMvDfim4XZdBCCPV2tj-RYp-n7iXrdgm8b4nBqz5HZvdIPOYGNDLtzLr9uvtbyRXVV273c4tIBOVlIJdm_TjGt9RUhN18OJ0OJKh4g4xJ-eePFXimz90XiEnV--Zvnfykk,&amp;data=UlNrNmk5WktYejY4cHFySjRXSWhXTlQ2Uk9VcjBVN1pxRjVCbEFJZF91SHZDb2JlTGtKYmtfZnBkMGlRU3RPQnVpTkk1RjdRNkhOUjdXcl9waVlvci1FTnY0U3gxd19K&amp;sign=3ec6ea71fa8f73932bb9a0f7d9d02b96&amp;keyno=0&amp;b64e=2&amp;ref=orjY4mGPRjk5boDnW0uvlrrd71vZw9kpVBUyA8nmgREuwYRlJ1V0Us3L2ttXlEle7sRZ04tlki1GSvMR5riRYbxbBzUo517VsfOksScdaYfNxRMqrnW3l-ll-3keG1nDWxStLGOCNriQ6otDDH8m2JHwOJGacA8b&amp;l10n=ru&amp;cts=1505446934680&amp;mc=1.584962500721156&amp;bu=%5b%7b%22event%22:%22click%22,%22id%22:%22uniq1505445158482202921%22,%22cts%22:1505446934681,%22url%22:null,%22mc%22:1.584962500721156%7d%5d" TargetMode="External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://www.znanierussia.ru/" TargetMode="External"/><Relationship Id="rId11" Type="http://schemas.openxmlformats.org/officeDocument/2006/relationships/image" Target="../media/image13.jpg"/><Relationship Id="rId5" Type="http://schemas.openxmlformats.org/officeDocument/2006/relationships/hyperlink" Target="http://www.minpromtorg.gov.ru/" TargetMode="External"/><Relationship Id="rId10" Type="http://schemas.openxmlformats.org/officeDocument/2006/relationships/hyperlink" Target="http://www.fasie.ru/" TargetMode="External"/><Relationship Id="rId4" Type="http://schemas.openxmlformats.org/officeDocument/2006/relationships/hyperlink" Target="http://www.economy.gov.ru/" TargetMode="External"/><Relationship Id="rId9" Type="http://schemas.openxmlformats.org/officeDocument/2006/relationships/hyperlink" Target="http://www.akselerator.fundsp.r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7.jpeg"/><Relationship Id="rId5" Type="http://schemas.openxmlformats.org/officeDocument/2006/relationships/hyperlink" Target="https://smbn.ru/" TargetMode="External"/><Relationship Id="rId4" Type="http://schemas.openxmlformats.org/officeDocument/2006/relationships/hyperlink" Target="http://corpmsp.ru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fundsp.ru/" TargetMode="Externa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3.png"/><Relationship Id="rId4" Type="http://schemas.openxmlformats.org/officeDocument/2006/relationships/hyperlink" Target="http://www.frmrus.r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4.jpg"/><Relationship Id="rId4" Type="http://schemas.openxmlformats.org/officeDocument/2006/relationships/hyperlink" Target="http://minpromtorg.gov.ru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jpg"/><Relationship Id="rId5" Type="http://schemas.openxmlformats.org/officeDocument/2006/relationships/hyperlink" Target="tel:8-800-550-01-88" TargetMode="External"/><Relationship Id="rId4" Type="http://schemas.openxmlformats.org/officeDocument/2006/relationships/hyperlink" Target="http://www.exportcenter.ru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jpg"/><Relationship Id="rId5" Type="http://schemas.openxmlformats.org/officeDocument/2006/relationships/hyperlink" Target="tel:8-800-550-01-88" TargetMode="External"/><Relationship Id="rId4" Type="http://schemas.openxmlformats.org/officeDocument/2006/relationships/hyperlink" Target="http://www.exportcenter.ru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umse.socialmap.communit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b-forum.ru/" TargetMode="External"/><Relationship Id="rId13" Type="http://schemas.openxmlformats.org/officeDocument/2006/relationships/hyperlink" Target="http://www.forumse.socialmap.community/" TargetMode="External"/><Relationship Id="rId3" Type="http://schemas.openxmlformats.org/officeDocument/2006/relationships/hyperlink" Target="http://www.nb-fund.ru/" TargetMode="External"/><Relationship Id="rId7" Type="http://schemas.openxmlformats.org/officeDocument/2006/relationships/hyperlink" Target="http://www.rus-sp.ru/" TargetMode="External"/><Relationship Id="rId12" Type="http://schemas.openxmlformats.org/officeDocument/2006/relationships/hyperlink" Target="http://www.socialmap.communit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nvest.nb-fund.ru/" TargetMode="External"/><Relationship Id="rId11" Type="http://schemas.openxmlformats.org/officeDocument/2006/relationships/hyperlink" Target="http://www.socialstairs.ru/" TargetMode="External"/><Relationship Id="rId5" Type="http://schemas.openxmlformats.org/officeDocument/2006/relationships/hyperlink" Target="http://konkurs.nb-fund.ru/" TargetMode="External"/><Relationship Id="rId10" Type="http://schemas.openxmlformats.org/officeDocument/2006/relationships/hyperlink" Target="http://www.pokolenie2025.com/" TargetMode="External"/><Relationship Id="rId4" Type="http://schemas.openxmlformats.org/officeDocument/2006/relationships/hyperlink" Target="http://www.impulsdobra.ru/" TargetMode="External"/><Relationship Id="rId9" Type="http://schemas.openxmlformats.org/officeDocument/2006/relationships/hyperlink" Target="http://www.soindex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6496" y="5229200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sz="2400" b="1" dirty="0">
                <a:solidFill>
                  <a:srgbClr val="3F8F74"/>
                </a:solidFill>
              </a:rPr>
            </a:br>
            <a:r>
              <a:rPr lang="ru-RU" sz="2400" b="1" dirty="0">
                <a:solidFill>
                  <a:srgbClr val="3F8F74"/>
                </a:solidFill>
              </a:rPr>
              <a:t>МЕРЫ ПОДДЕРЖКИ СОЦИАЛЬНОГО</a:t>
            </a:r>
            <a:br>
              <a:rPr lang="ru-RU" sz="2400" b="1" dirty="0">
                <a:solidFill>
                  <a:srgbClr val="3F8F74"/>
                </a:solidFill>
              </a:rPr>
            </a:br>
            <a:r>
              <a:rPr lang="ru-RU" sz="2400" b="1" dirty="0">
                <a:solidFill>
                  <a:srgbClr val="3F8F74"/>
                </a:solidFill>
              </a:rPr>
              <a:t>ПРЕДПРИНИМАТЕЛЬСТВА В РОССИИ</a:t>
            </a:r>
          </a:p>
        </p:txBody>
      </p:sp>
    </p:spTree>
    <p:extLst>
      <p:ext uri="{BB962C8B-B14F-4D97-AF65-F5344CB8AC3E}">
        <p14:creationId xmlns:p14="http://schemas.microsoft.com/office/powerpoint/2010/main" val="344939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ПОСТАВЩИКИ СОЦИАЛЬНО ЗНАЧИМЫХ УСЛУГ НАСЕЛЕНИЮ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18A5B5-4A60-4734-B15C-16AC6A52C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178" y="1276236"/>
            <a:ext cx="8252711" cy="496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97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72680" y="260648"/>
            <a:ext cx="7423745" cy="542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>
              <a:defRPr/>
            </a:pPr>
            <a:r>
              <a:rPr lang="ru-RU" sz="1700" dirty="0">
                <a:solidFill>
                  <a:prstClr val="white"/>
                </a:solidFill>
              </a:rPr>
              <a:t>ГРАНТОВАЯ  ПОДДЕРЖКА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6979C5-C8CC-443E-9FE3-FB3D46C901B7}"/>
              </a:ext>
            </a:extLst>
          </p:cNvPr>
          <p:cNvSpPr txBox="1"/>
          <p:nvPr/>
        </p:nvSpPr>
        <p:spPr>
          <a:xfrm>
            <a:off x="504745" y="1064408"/>
            <a:ext cx="9064624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поддержка:  гранты и субсидии</a:t>
            </a:r>
            <a:b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 развития предпринимательства (обучающие программы, консультирование, информирование)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фонды развития и поддержки малого предпринимательства (федеральные и региональные) -   до 300 000 тыс. руб.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центры микрофинансирования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банки ( кредитование бизнеса, специальные программы)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Министерство экономического развития РФ –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www.economy.gov.ru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Минпромторг –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www.minpromtorg.gov.ru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Президента РФ –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президентскиегранты.рф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Фонды и иные организации ( ФРИИ, Сколково, РВК)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Фонд ЗНАНИЕ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www.znanierussia.ru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Росмолодежь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–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www.fadm.gov.ru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Фонд развития интернет-инициатив (ФРИИ) -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www.iidf.ru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Фонд поддержки социальных проектов (АСИ) –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www.akselerator.fundsp.ru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Фонд поддержки инноваций -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www.fasie.ru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600" dirty="0">
                <a:solidFill>
                  <a:srgbClr val="0070C0"/>
                </a:solidFill>
                <a:latin typeface="Arial Nova" panose="020B0504020202020204" pitchFamily="34" charset="0"/>
              </a:rPr>
            </a:br>
            <a:br>
              <a:rPr lang="ru-RU" sz="1600" dirty="0"/>
            </a:br>
            <a:r>
              <a:rPr lang="ru-RU" sz="1600" b="1" dirty="0">
                <a:solidFill>
                  <a:srgbClr val="FF0000"/>
                </a:solidFill>
              </a:rPr>
              <a:t>Краудфандинг:</a:t>
            </a:r>
            <a:r>
              <a:rPr lang="ru-RU" sz="1600" dirty="0">
                <a:solidFill>
                  <a:srgbClr val="FF0000"/>
                </a:solidFill>
              </a:rPr>
              <a:t>  </a:t>
            </a:r>
            <a:br>
              <a:rPr lang="ru-RU" sz="1600" dirty="0"/>
            </a:br>
            <a:br>
              <a:rPr lang="ru-RU" i="1" dirty="0"/>
            </a:br>
            <a:r>
              <a:rPr lang="en-US" i="1" dirty="0"/>
              <a:t>                                   </a:t>
            </a:r>
            <a:r>
              <a:rPr lang="en-US" dirty="0"/>
              <a:t>www.planeta.ru  </a:t>
            </a:r>
            <a:r>
              <a:rPr lang="ru-RU" dirty="0"/>
              <a:t>  </a:t>
            </a:r>
            <a:r>
              <a:rPr lang="en-US" dirty="0"/>
              <a:t> </a:t>
            </a:r>
            <a:r>
              <a:rPr lang="ru-RU" dirty="0"/>
              <a:t>                                                    </a:t>
            </a:r>
            <a:br>
              <a:rPr lang="en-US" dirty="0"/>
            </a:br>
            <a:r>
              <a:rPr lang="en-US" dirty="0"/>
              <a:t>                                                                                                                       www.boomstarter.ru </a:t>
            </a:r>
            <a:br>
              <a:rPr lang="ru-RU" i="1" dirty="0"/>
            </a:br>
            <a:r>
              <a:rPr lang="en-US" i="1" dirty="0"/>
              <a:t> </a:t>
            </a:r>
            <a:br>
              <a:rPr lang="ru-RU" i="1" dirty="0"/>
            </a:br>
            <a:r>
              <a:rPr lang="ru-RU" i="1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i="1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341CA8-D6B8-4582-88F0-7B48A11B7C2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91" y="5229200"/>
            <a:ext cx="1450652" cy="7253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8A3A9C2-A572-47C6-A8B7-74C69BCA2E7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904" y="5503352"/>
            <a:ext cx="2376264" cy="66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67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0552" y="1124744"/>
            <a:ext cx="7646116" cy="1434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Федеральный закон от 24 июля 2007 г. N 209-ФЗ «О развитии малого и среднего предпринимательства в </a:t>
            </a:r>
            <a:r>
              <a:rPr lang="en-US" b="1" dirty="0"/>
              <a:t> </a:t>
            </a:r>
            <a:r>
              <a:rPr lang="ru-RU" b="1" dirty="0"/>
              <a:t>Российской Федерации»</a:t>
            </a:r>
            <a:br>
              <a:rPr lang="ru-RU" b="1" dirty="0"/>
            </a:br>
            <a:br>
              <a:rPr lang="ru-RU" b="1" dirty="0"/>
            </a:br>
            <a:r>
              <a:rPr lang="ru-RU" sz="2400" b="1" dirty="0"/>
              <a:t>1. ФИНАНСОВАЯ</a:t>
            </a:r>
            <a:br>
              <a:rPr lang="ru-RU" sz="2400" b="1" dirty="0"/>
            </a:br>
            <a:r>
              <a:rPr lang="ru-RU" sz="2400" b="1" dirty="0"/>
              <a:t> </a:t>
            </a:r>
            <a:br>
              <a:rPr lang="ru-RU" sz="2400" b="1" dirty="0"/>
            </a:br>
            <a:r>
              <a:rPr lang="ru-RU" sz="2400" b="1" dirty="0"/>
              <a:t>2.  ИМУЩЕСТВЕННАЯ 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b="1" dirty="0"/>
              <a:t>3. КОНСУЛЬТАЦИОННАЯ 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b="1" dirty="0"/>
              <a:t>4. ИНФОРМАЦИОННАЯ И ОБРАЗОВАТЕЛЬНАЯ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b="1" dirty="0"/>
              <a:t>5. НАЛОГОВАЯ </a:t>
            </a:r>
            <a:br>
              <a:rPr lang="ru-RU" sz="2400" b="1" dirty="0"/>
            </a:br>
            <a:br>
              <a:rPr lang="ru-RU" sz="2400" b="1" dirty="0"/>
            </a:br>
            <a:r>
              <a:rPr lang="ru-RU" sz="2400" b="1" dirty="0"/>
              <a:t>6. ПРОЧИЕ МЕРЫ ПОДДЕРЖКИ 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400" b="1" dirty="0"/>
              <a:t> </a:t>
            </a:r>
            <a:r>
              <a:rPr lang="ru-RU" sz="1200" b="1" dirty="0"/>
              <a:t>N 209-ФЗ «О развитии малого и среднего предпринимательства в </a:t>
            </a:r>
            <a:r>
              <a:rPr lang="en-US" sz="1200" b="1" dirty="0"/>
              <a:t> </a:t>
            </a:r>
            <a:r>
              <a:rPr lang="ru-RU" sz="1200" b="1" dirty="0"/>
              <a:t>Российской Федерации»</a:t>
            </a:r>
            <a:br>
              <a:rPr lang="ru-RU" sz="1200" b="1" dirty="0"/>
            </a:br>
            <a:br>
              <a:rPr lang="en-US" sz="1200" b="1" dirty="0"/>
            </a:br>
            <a:br>
              <a:rPr lang="ru-RU" sz="2400" b="1" dirty="0"/>
            </a:br>
            <a:br>
              <a:rPr lang="ru-RU" sz="2400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    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                                              </a:t>
            </a: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411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РАСХОДЫ НА СОЦИАЛЬНУЮ СФЕРУ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0D7FD5-DFC7-471F-B4E2-279C92A96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42" y="1015183"/>
            <a:ext cx="8780151" cy="561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77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РАСХОДЫ НА СОЦИАЛЬНУЮ СФЕРУ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E2C226-DFF8-4BBC-8886-59417A93E3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85" y="1022626"/>
            <a:ext cx="8114519" cy="565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83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0552" y="1124744"/>
            <a:ext cx="7646116" cy="10002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b="1" dirty="0"/>
            </a:br>
            <a:r>
              <a:rPr lang="ru-RU" sz="2400" b="1" dirty="0"/>
              <a:t>Корпорация МСП     </a:t>
            </a:r>
            <a:r>
              <a:rPr lang="en-US" sz="2400" dirty="0">
                <a:hlinkClick r:id="rId4"/>
              </a:rPr>
              <a:t>http://corpmsp.ru</a:t>
            </a:r>
            <a:br>
              <a:rPr lang="ru-RU" sz="2400" dirty="0"/>
            </a:br>
            <a:br>
              <a:rPr lang="ru-RU" sz="2400" dirty="0"/>
            </a:br>
            <a:r>
              <a:rPr lang="ru-RU" sz="2400" b="1" dirty="0"/>
              <a:t>Бизнес-навигатор</a:t>
            </a:r>
            <a:r>
              <a:rPr lang="ru-RU" sz="2400" dirty="0"/>
              <a:t> </a:t>
            </a:r>
            <a:r>
              <a:rPr lang="en-US" sz="2400" dirty="0">
                <a:hlinkClick r:id="rId5"/>
              </a:rPr>
              <a:t>https://smbn.ru</a:t>
            </a: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endParaRPr lang="ru-RU" sz="2400" dirty="0"/>
          </a:p>
          <a:p>
            <a:r>
              <a:rPr lang="ru-RU" sz="2400" dirty="0"/>
              <a:t> </a:t>
            </a: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    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                                              </a:t>
            </a: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2CA301-3B27-4BF4-9F76-70144E47D3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317" y="908720"/>
            <a:ext cx="2636912" cy="26369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609632-7161-4617-AF77-FE05F327EF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16" y="3068960"/>
            <a:ext cx="7461107" cy="319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34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0552" y="1124744"/>
            <a:ext cx="7646116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b="1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endParaRPr lang="ru-RU" sz="2400" dirty="0"/>
          </a:p>
          <a:p>
            <a:r>
              <a:rPr lang="ru-RU" sz="2400" dirty="0"/>
              <a:t> </a:t>
            </a: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    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                                              </a:t>
            </a: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3E930D-8EBB-4A24-8CE8-B3F66B32D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9" y="943655"/>
            <a:ext cx="8493700" cy="554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67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АСИ : ФОНД ПОДДЕРЖКИ СОЦИАЛЬНЫХ ПРОЕКТОВ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C5E3C0-3C0B-4E98-B338-19E872D94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539" y="1884695"/>
            <a:ext cx="8049344" cy="4676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4FBCEC-A28F-4C40-B920-F5763EE44C2F}"/>
              </a:ext>
            </a:extLst>
          </p:cNvPr>
          <p:cNvSpPr txBox="1"/>
          <p:nvPr/>
        </p:nvSpPr>
        <p:spPr>
          <a:xfrm>
            <a:off x="560512" y="105273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http://fundsp.ru</a:t>
            </a:r>
            <a:r>
              <a:rPr lang="en-US" dirty="0"/>
              <a:t>  </a:t>
            </a:r>
            <a:br>
              <a:rPr lang="en-US" dirty="0"/>
            </a:br>
            <a:r>
              <a:rPr lang="ru-RU" dirty="0"/>
              <a:t>7(495)222-03-98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653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АСИ : ФОНД ПОДДЕРЖКИ СОЦИАЛЬНЫХ ПРОЕКТОВ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4FBCEC-A28F-4C40-B920-F5763EE44C2F}"/>
              </a:ext>
            </a:extLst>
          </p:cNvPr>
          <p:cNvSpPr txBox="1"/>
          <p:nvPr/>
        </p:nvSpPr>
        <p:spPr>
          <a:xfrm>
            <a:off x="560512" y="105273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235E82-0B92-4984-9CA3-02754FCAE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432" y="1011505"/>
            <a:ext cx="6630577" cy="55161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5B3112-CB2B-4FB6-A175-D85609DF1D60}"/>
              </a:ext>
            </a:extLst>
          </p:cNvPr>
          <p:cNvSpPr txBox="1"/>
          <p:nvPr/>
        </p:nvSpPr>
        <p:spPr>
          <a:xfrm>
            <a:off x="405065" y="1237402"/>
            <a:ext cx="23156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Долговое финансирование </a:t>
            </a:r>
            <a:br>
              <a:rPr lang="ru-RU" dirty="0"/>
            </a:br>
            <a:r>
              <a:rPr lang="ru-RU" dirty="0"/>
              <a:t>0,5 -10 мил </a:t>
            </a:r>
            <a:br>
              <a:rPr lang="ru-RU" dirty="0"/>
            </a:br>
            <a:r>
              <a:rPr lang="ru-RU" dirty="0"/>
              <a:t>6,5%</a:t>
            </a:r>
            <a:br>
              <a:rPr lang="ru-RU" dirty="0"/>
            </a:br>
            <a:r>
              <a:rPr lang="ru-RU" dirty="0"/>
              <a:t>3 года 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Долевое финансирование</a:t>
            </a:r>
            <a:br>
              <a:rPr lang="ru-RU" dirty="0"/>
            </a:br>
            <a:r>
              <a:rPr lang="ru-RU" dirty="0"/>
              <a:t>2,5-5 мил </a:t>
            </a:r>
            <a:br>
              <a:rPr lang="ru-RU" dirty="0"/>
            </a:br>
            <a:r>
              <a:rPr lang="ru-RU" dirty="0"/>
              <a:t>50% доли в СП</a:t>
            </a:r>
          </a:p>
        </p:txBody>
      </p:sp>
    </p:spTree>
    <p:extLst>
      <p:ext uri="{BB962C8B-B14F-4D97-AF65-F5344CB8AC3E}">
        <p14:creationId xmlns:p14="http://schemas.microsoft.com/office/powerpoint/2010/main" val="3932032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431800" y="908720"/>
            <a:ext cx="8134868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Фонд содействия инноваций         </a:t>
            </a:r>
            <a:r>
              <a:rPr lang="en-US" b="1" dirty="0"/>
              <a:t>www.fasie.ru</a:t>
            </a: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endParaRPr lang="ru-RU" sz="2400" dirty="0"/>
          </a:p>
          <a:p>
            <a:r>
              <a:rPr lang="ru-RU" sz="2400" dirty="0"/>
              <a:t> </a:t>
            </a: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    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                                              </a:t>
            </a: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478512" y="188642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             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3FE0F3-EC77-4628-A71E-A49F932509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12" y="1429428"/>
            <a:ext cx="7473528" cy="51758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DED1AD-3847-46D1-89CF-5F317AC77D5B}"/>
              </a:ext>
            </a:extLst>
          </p:cNvPr>
          <p:cNvSpPr txBox="1"/>
          <p:nvPr/>
        </p:nvSpPr>
        <p:spPr>
          <a:xfrm>
            <a:off x="6825208" y="2078851"/>
            <a:ext cx="2791801" cy="3870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CEEF1C-23E0-444D-B5B0-103899E0BFBE}"/>
              </a:ext>
            </a:extLst>
          </p:cNvPr>
          <p:cNvSpPr txBox="1"/>
          <p:nvPr/>
        </p:nvSpPr>
        <p:spPr>
          <a:xfrm>
            <a:off x="5491439" y="930591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8 (495) 231- 19-06 </a:t>
            </a:r>
          </a:p>
        </p:txBody>
      </p:sp>
    </p:spTree>
    <p:extLst>
      <p:ext uri="{BB962C8B-B14F-4D97-AF65-F5344CB8AC3E}">
        <p14:creationId xmlns:p14="http://schemas.microsoft.com/office/powerpoint/2010/main" val="460485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04664"/>
            <a:ext cx="1593009" cy="61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584848" y="1982214"/>
            <a:ext cx="5976664" cy="40934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+mj-lt"/>
              </a:rPr>
              <a:t>ГУЦ ДИАНА НИКОЛАЕВНА </a:t>
            </a:r>
            <a:br>
              <a:rPr lang="ru-RU" sz="2800" b="1" dirty="0">
                <a:solidFill>
                  <a:srgbClr val="FF0000"/>
                </a:solidFill>
                <a:latin typeface="+mj-lt"/>
              </a:rPr>
            </a:br>
            <a:r>
              <a:rPr lang="ru-RU" sz="2800" b="1" dirty="0">
                <a:solidFill>
                  <a:srgbClr val="FF0000"/>
                </a:solidFill>
                <a:latin typeface="+mj-lt"/>
              </a:rPr>
              <a:t>ЭКСПЕРТ ПО СОЦИАЛЬНОМУ ПРЕДПРИНИМАТЕЛЬСТВУ </a:t>
            </a:r>
            <a:br>
              <a:rPr lang="ru-RU" sz="2800" b="1" dirty="0">
                <a:solidFill>
                  <a:srgbClr val="FF0000"/>
                </a:solidFill>
                <a:latin typeface="+mj-lt"/>
              </a:rPr>
            </a:br>
            <a:r>
              <a:rPr lang="ru-RU" sz="2800" b="1" dirty="0">
                <a:solidFill>
                  <a:srgbClr val="FF0000"/>
                </a:solidFill>
                <a:latin typeface="+mj-lt"/>
              </a:rPr>
              <a:t>ФОНДА «НАШЕ БУДУЩЕЕ» </a:t>
            </a:r>
            <a:br>
              <a:rPr lang="ru-RU" sz="2800" b="1" dirty="0">
                <a:solidFill>
                  <a:srgbClr val="FF0000"/>
                </a:solidFill>
                <a:latin typeface="+mj-lt"/>
              </a:rPr>
            </a:br>
            <a:r>
              <a:rPr lang="ru-RU" sz="2800" b="1" dirty="0">
                <a:latin typeface="+mj-lt"/>
              </a:rPr>
              <a:t>8 </a:t>
            </a:r>
            <a:r>
              <a:rPr lang="en-US" sz="2800" b="1" dirty="0">
                <a:latin typeface="+mj-lt"/>
              </a:rPr>
              <a:t>(</a:t>
            </a:r>
            <a:r>
              <a:rPr lang="ru-RU" sz="2800" b="1" dirty="0">
                <a:latin typeface="+mj-lt"/>
              </a:rPr>
              <a:t>905</a:t>
            </a:r>
            <a:r>
              <a:rPr lang="en-US" sz="2800" b="1" dirty="0">
                <a:latin typeface="+mj-lt"/>
              </a:rPr>
              <a:t>)</a:t>
            </a:r>
            <a:r>
              <a:rPr lang="ru-RU" sz="2800" b="1" dirty="0">
                <a:latin typeface="+mj-lt"/>
              </a:rPr>
              <a:t> 577-74-44 </a:t>
            </a:r>
            <a:br>
              <a:rPr lang="en-US" sz="2800" b="1" dirty="0">
                <a:latin typeface="+mj-lt"/>
              </a:rPr>
            </a:br>
            <a:r>
              <a:rPr lang="en-US" sz="2800" b="1" dirty="0">
                <a:latin typeface="+mj-lt"/>
              </a:rPr>
              <a:t>market@socialbazaar.ru</a:t>
            </a:r>
            <a:br>
              <a:rPr lang="en-US" sz="2800" b="1" dirty="0">
                <a:latin typeface="+mj-lt"/>
              </a:rPr>
            </a:b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itchFamily="34" charset="0"/>
              </a:rPr>
              <a:t> </a:t>
            </a:r>
            <a:endParaRPr 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28BA46-228C-4CCA-A3D8-22F50920F3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0" y="1988840"/>
            <a:ext cx="295232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27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73140" y="980728"/>
            <a:ext cx="7646116" cy="13265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Фонд развития моногородов </a:t>
            </a:r>
            <a:r>
              <a:rPr lang="en-US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http://www.frmrus.ru/</a:t>
            </a: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D4336"/>
                </a:solidFill>
              </a:rPr>
              <a:t>Форма участия </a:t>
            </a:r>
            <a:endParaRPr lang="ru-RU" sz="2000" dirty="0">
              <a:solidFill>
                <a:srgbClr val="1D4336"/>
              </a:solidFill>
            </a:endParaRPr>
          </a:p>
          <a:p>
            <a:r>
              <a:rPr lang="ru-RU" sz="2000" dirty="0">
                <a:solidFill>
                  <a:srgbClr val="1D4336"/>
                </a:solidFill>
              </a:rPr>
              <a:t>Предоставление процентного займа;</a:t>
            </a:r>
          </a:p>
          <a:p>
            <a:r>
              <a:rPr lang="ru-RU" sz="2000" dirty="0">
                <a:solidFill>
                  <a:srgbClr val="1D4336"/>
                </a:solidFill>
              </a:rPr>
              <a:t>Вхождение в капитал компании-инициатора (не более 49%)</a:t>
            </a:r>
            <a:br>
              <a:rPr lang="ru-RU" sz="2000" dirty="0">
                <a:solidFill>
                  <a:srgbClr val="1D4336"/>
                </a:solidFill>
              </a:rPr>
            </a:br>
            <a:endParaRPr lang="ru-RU" sz="2000" dirty="0">
              <a:solidFill>
                <a:srgbClr val="1D4336"/>
              </a:solidFill>
            </a:endParaRPr>
          </a:p>
          <a:p>
            <a:r>
              <a:rPr lang="ru-RU" sz="2000" b="1" dirty="0">
                <a:solidFill>
                  <a:srgbClr val="1D4336"/>
                </a:solidFill>
              </a:rPr>
              <a:t>      Условия предоставления поддержки фондом</a:t>
            </a:r>
            <a:r>
              <a:rPr lang="ru-RU" sz="2000" dirty="0">
                <a:solidFill>
                  <a:srgbClr val="1D4336"/>
                </a:solidFill>
              </a:rPr>
              <a:t> </a:t>
            </a:r>
          </a:p>
          <a:p>
            <a:r>
              <a:rPr lang="ru-RU" sz="2000" dirty="0">
                <a:solidFill>
                  <a:srgbClr val="1D4336"/>
                </a:solidFill>
              </a:rPr>
              <a:t>Сумма - от 100 до 1000 млн. руб.;</a:t>
            </a:r>
          </a:p>
          <a:p>
            <a:r>
              <a:rPr lang="ru-RU" sz="2000" dirty="0">
                <a:solidFill>
                  <a:srgbClr val="1D4336"/>
                </a:solidFill>
              </a:rPr>
              <a:t>Процентная ставка - 5 % годовых;</a:t>
            </a:r>
          </a:p>
          <a:p>
            <a:r>
              <a:rPr lang="ru-RU" sz="2000" dirty="0">
                <a:solidFill>
                  <a:srgbClr val="1D4336"/>
                </a:solidFill>
              </a:rPr>
              <a:t>Срок – до 8 лет;</a:t>
            </a:r>
          </a:p>
          <a:p>
            <a:r>
              <a:rPr lang="ru-RU" sz="2000" dirty="0">
                <a:solidFill>
                  <a:srgbClr val="1D4336"/>
                </a:solidFill>
              </a:rPr>
              <a:t>Участие собственными средствами Инициатора в проекте - не менее 15%;</a:t>
            </a:r>
          </a:p>
          <a:p>
            <a:r>
              <a:rPr lang="ru-RU" sz="2000" dirty="0">
                <a:solidFill>
                  <a:srgbClr val="1D4336"/>
                </a:solidFill>
              </a:rPr>
              <a:t>Отсрочка по выплате займа - не более 3 лет;</a:t>
            </a:r>
          </a:p>
          <a:p>
            <a:r>
              <a:rPr lang="ru-RU" sz="2000" dirty="0">
                <a:solidFill>
                  <a:srgbClr val="1D4336"/>
                </a:solidFill>
              </a:rPr>
              <a:t>Наличие обеспечения;</a:t>
            </a:r>
          </a:p>
          <a:p>
            <a:r>
              <a:rPr lang="ru-RU" sz="2000" dirty="0">
                <a:solidFill>
                  <a:srgbClr val="1D4336"/>
                </a:solidFill>
              </a:rPr>
              <a:t>Отсутствие зависимости от деятельности градообразующего предприятия.</a:t>
            </a:r>
            <a:br>
              <a:rPr lang="ru-RU" sz="2000" b="1" dirty="0"/>
            </a:br>
            <a:br>
              <a:rPr lang="ru-RU" sz="2000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    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                                              </a:t>
            </a: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5EE149-1DB2-4281-A7B5-1409A2FB34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18" y="1519642"/>
            <a:ext cx="301942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48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0552" y="1124744"/>
            <a:ext cx="7646116" cy="1400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Минпромторг России </a:t>
            </a:r>
            <a:r>
              <a:rPr lang="en-US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http://minpromtorg.gov.ru/</a:t>
            </a: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государственной поддержки ГИСПРОМЫШЛЕННОСТЬ</a:t>
            </a:r>
            <a:b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https://gisp.gov.ru/support-measures/demo/</a:t>
            </a: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1. </a:t>
            </a:r>
            <a:r>
              <a:rPr lang="ru-RU" sz="2000" dirty="0">
                <a:solidFill>
                  <a:srgbClr val="1D4336"/>
                </a:solidFill>
              </a:rPr>
              <a:t>Постановление Правительства РФ от 11.10.2014 N 1044 (ред. от 01.11.2016) "Об утверждении Программы поддержки инвестиционных проектов, реализуемых на территории Российской Федерации на основе проектного финансирования" </a:t>
            </a:r>
            <a:br>
              <a:rPr lang="ru-RU" sz="2000" dirty="0">
                <a:solidFill>
                  <a:srgbClr val="1D4336"/>
                </a:solidFill>
              </a:rPr>
            </a:br>
            <a:br>
              <a:rPr lang="ru-RU" sz="2000" dirty="0">
                <a:solidFill>
                  <a:srgbClr val="1D4336"/>
                </a:solidFill>
              </a:rPr>
            </a:br>
            <a:r>
              <a:rPr lang="ru-RU" sz="2000" dirty="0">
                <a:solidFill>
                  <a:srgbClr val="1D4336"/>
                </a:solidFill>
              </a:rPr>
              <a:t>       2. Постановление Правительства РФ от 23.09.2016 N 958 «О предоставлении субсидий из федерального бюджета на финансирование расходов лизинговых организаций на обеспечение легкой промышленности оборудованием на основе финансового лизинга»</a:t>
            </a:r>
            <a:br>
              <a:rPr lang="ru-RU" sz="2400" dirty="0">
                <a:solidFill>
                  <a:schemeClr val="bg1"/>
                </a:solidFill>
              </a:rPr>
            </a:br>
            <a:br>
              <a:rPr lang="ru-RU" sz="2400" b="1" dirty="0"/>
            </a:br>
            <a:br>
              <a:rPr lang="ru-RU" sz="2400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    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                                              </a:t>
            </a: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F54122-8838-4914-900B-301DD864F7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136" y="1491797"/>
            <a:ext cx="3681536" cy="86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64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1952167" y="1124744"/>
            <a:ext cx="7646116" cy="96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r>
              <a:rPr lang="en-US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http://minpromtorg.gov.ru/activities/industry/otrasli/dettov/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400" b="1" dirty="0"/>
            </a:br>
            <a:br>
              <a:rPr lang="ru-RU" sz="2400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    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                                              </a:t>
            </a: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52600" y="302161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F54122-8838-4914-900B-301DD864F7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1089337"/>
            <a:ext cx="2943538" cy="69276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2C87D4-EB62-4541-8DF5-DD06F4D3F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320" y="1977278"/>
            <a:ext cx="8905360" cy="403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73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0552" y="1124744"/>
            <a:ext cx="76461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Фонд развития промышленности  </a:t>
            </a:r>
            <a:r>
              <a:rPr lang="en-US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http://frprf.ru/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Программа «Проекты развития»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1D433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FC7210-8586-4567-BD43-36C99BAFD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" y="2227262"/>
            <a:ext cx="9077325" cy="44481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4224E2-1E78-4A67-ABA3-4D6CEF9F56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783" y="895862"/>
            <a:ext cx="1619672" cy="121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96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288991" y="1124744"/>
            <a:ext cx="82776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Российский экспортный центр (РЭЦ)       </a:t>
            </a:r>
            <a:r>
              <a:rPr lang="en-US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www.exportcenter.ru</a:t>
            </a: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b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</a:t>
            </a:r>
            <a:r>
              <a:rPr lang="ru-RU" sz="2000" dirty="0">
                <a:hlinkClick r:id="rId5"/>
              </a:rPr>
              <a:t>8-800-550-01-88 </a:t>
            </a: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ru-RU" sz="2000" dirty="0">
              <a:solidFill>
                <a:srgbClr val="1D433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0C9F1F-C10A-4F99-B929-C26D15D88A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63" y="980728"/>
            <a:ext cx="1961069" cy="14401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4686A7-CC04-46A3-B64A-7F891466C4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383" y="2883926"/>
            <a:ext cx="5738761" cy="32090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D53117-D768-4C7F-A175-883D6731C174}"/>
              </a:ext>
            </a:extLst>
          </p:cNvPr>
          <p:cNvSpPr txBox="1"/>
          <p:nvPr/>
        </p:nvSpPr>
        <p:spPr>
          <a:xfrm>
            <a:off x="288991" y="1700808"/>
            <a:ext cx="35283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Услуги</a:t>
            </a:r>
            <a:br>
              <a:rPr lang="ru-RU" b="1" dirty="0"/>
            </a:br>
            <a:endParaRPr lang="ru-RU" b="1" dirty="0"/>
          </a:p>
          <a:p>
            <a:r>
              <a:rPr lang="ru-RU" i="1" dirty="0"/>
              <a:t>Поддержка экспортных поставок</a:t>
            </a:r>
          </a:p>
          <a:p>
            <a:r>
              <a:rPr lang="ru-RU" i="1" dirty="0"/>
              <a:t>Аналитика и исследование</a:t>
            </a:r>
          </a:p>
          <a:p>
            <a:r>
              <a:rPr lang="ru-RU" i="1" dirty="0"/>
              <a:t>Продвижение на внешние рынки</a:t>
            </a:r>
          </a:p>
          <a:p>
            <a:r>
              <a:rPr lang="ru-RU" i="1" dirty="0"/>
              <a:t>Образовательные услуги</a:t>
            </a:r>
          </a:p>
          <a:p>
            <a:r>
              <a:rPr lang="ru-RU" i="1" dirty="0"/>
              <a:t>Страхование</a:t>
            </a:r>
          </a:p>
          <a:p>
            <a:r>
              <a:rPr lang="ru-RU" i="1" dirty="0"/>
              <a:t>Специальные программы по поддержке экспорта</a:t>
            </a:r>
          </a:p>
          <a:p>
            <a:r>
              <a:rPr lang="ru-RU" i="1" dirty="0"/>
              <a:t>Сертификация и лицензирование</a:t>
            </a:r>
          </a:p>
          <a:p>
            <a:r>
              <a:rPr lang="ru-RU" i="1" dirty="0"/>
              <a:t>Кредитно-гарантийная поддержка</a:t>
            </a:r>
          </a:p>
          <a:p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346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288991" y="1124744"/>
            <a:ext cx="82776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Российский экспортный центр (РЭЦ)       </a:t>
            </a:r>
            <a:r>
              <a:rPr lang="en-US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www.exportcenter.ru</a:t>
            </a: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b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</a:t>
            </a:r>
            <a:r>
              <a:rPr lang="ru-RU" sz="2000" dirty="0">
                <a:hlinkClick r:id="rId5"/>
              </a:rPr>
              <a:t>8-800-550-01-88 </a:t>
            </a: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ru-RU" sz="2000" dirty="0">
              <a:solidFill>
                <a:srgbClr val="1D433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0C9F1F-C10A-4F99-B929-C26D15D88A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63" y="980728"/>
            <a:ext cx="1961069" cy="14401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2EB315-98CD-4E94-B619-75BE9DEBC1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64" y="1819066"/>
            <a:ext cx="5961112" cy="2256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FAD4DC-BEC1-4BBF-AEA0-955406500403}"/>
              </a:ext>
            </a:extLst>
          </p:cNvPr>
          <p:cNvSpPr txBox="1"/>
          <p:nvPr/>
        </p:nvSpPr>
        <p:spPr>
          <a:xfrm>
            <a:off x="347400" y="4258028"/>
            <a:ext cx="920051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Реестр добросовестных поставщиков </a:t>
            </a:r>
            <a:br>
              <a:rPr lang="ru-RU" b="1" i="1" dirty="0"/>
            </a:br>
            <a:br>
              <a:rPr lang="ru-RU" i="1" dirty="0"/>
            </a:br>
            <a:r>
              <a:rPr lang="ru-RU" sz="1600" i="1" dirty="0"/>
              <a:t>1. Система добровольной сертификации и маркировки «</a:t>
            </a:r>
            <a:r>
              <a:rPr lang="ru-RU" sz="1600" i="1" dirty="0" err="1"/>
              <a:t>Made</a:t>
            </a:r>
            <a:r>
              <a:rPr lang="ru-RU" sz="1600" i="1" dirty="0"/>
              <a:t> </a:t>
            </a:r>
            <a:r>
              <a:rPr lang="ru-RU" sz="1600" i="1" dirty="0" err="1"/>
              <a:t>in</a:t>
            </a:r>
            <a:r>
              <a:rPr lang="ru-RU" sz="1600" i="1" dirty="0"/>
              <a:t> </a:t>
            </a:r>
            <a:r>
              <a:rPr lang="ru-RU" sz="1600" i="1" dirty="0" err="1"/>
              <a:t>Russia</a:t>
            </a:r>
            <a:r>
              <a:rPr lang="ru-RU" sz="1600" i="1" dirty="0"/>
              <a:t>»</a:t>
            </a:r>
            <a:br>
              <a:rPr lang="ru-RU" sz="1600" i="1" dirty="0"/>
            </a:br>
            <a:r>
              <a:rPr lang="ru-RU" sz="1600" i="1" dirty="0"/>
              <a:t>2. Запуск электронного каталога российских производителей на иностранных языках</a:t>
            </a:r>
            <a:br>
              <a:rPr lang="ru-RU" sz="1600" i="1" dirty="0"/>
            </a:br>
            <a:r>
              <a:rPr lang="ru-RU" sz="1600" i="1" dirty="0"/>
              <a:t>3. Запуск системы цифровой идентификации маркированных российских товаров для борьбы с контрафактом</a:t>
            </a:r>
            <a:br>
              <a:rPr lang="ru-RU" sz="1600" i="1" dirty="0"/>
            </a:br>
            <a:r>
              <a:rPr lang="ru-RU" sz="1600" i="1" dirty="0"/>
              <a:t>4. Разработка и реализация комплекса маркетинговых мероприятий (в том числе, проведение исследований), направленных на продвижение российских брендов и продукции на внешних рынках с учетом особенностей страны-импортера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534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288991" y="1124744"/>
            <a:ext cx="82776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Российское агентство</a:t>
            </a:r>
            <a:br>
              <a:rPr lang="ru-RU" sz="2000" b="1" dirty="0"/>
            </a:br>
            <a:r>
              <a:rPr lang="ru-RU" sz="2000" b="1" dirty="0"/>
              <a:t>поддержки малого и среднего бизнеса</a:t>
            </a: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www.siora.ru</a:t>
            </a: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b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en-US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( 499) 143 73 20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D43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ru-RU" sz="2000" dirty="0">
              <a:solidFill>
                <a:srgbClr val="1D433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5BBEB2-0D17-48C7-94F8-5CD95F9C08EB}"/>
              </a:ext>
            </a:extLst>
          </p:cNvPr>
          <p:cNvSpPr txBox="1"/>
          <p:nvPr/>
        </p:nvSpPr>
        <p:spPr>
          <a:xfrm>
            <a:off x="1339332" y="286220"/>
            <a:ext cx="9491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            </a:t>
            </a:r>
            <a:r>
              <a:rPr lang="ru-RU" b="1" dirty="0">
                <a:solidFill>
                  <a:schemeClr val="bg1"/>
                </a:solidFill>
              </a:rPr>
              <a:t>ФОРМЫ ПОДДЕРЖКИ МСП   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FAD4DC-BEC1-4BBF-AEA0-955406500403}"/>
              </a:ext>
            </a:extLst>
          </p:cNvPr>
          <p:cNvSpPr txBox="1"/>
          <p:nvPr/>
        </p:nvSpPr>
        <p:spPr>
          <a:xfrm>
            <a:off x="2432720" y="2763604"/>
            <a:ext cx="54696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Европейская сеть поддержки предпринимательства, EEN — </a:t>
            </a:r>
            <a:r>
              <a:rPr lang="ru-RU" i="1" dirty="0"/>
              <a:t>крупнейшая в Европе сеть по поддержке предпринимательства, реализуемая Европейской комиссией в рамках Программы конкурентоспособности и инноваций (</a:t>
            </a:r>
            <a:r>
              <a:rPr lang="ru-RU" i="1" dirty="0" err="1"/>
              <a:t>Competitiveness</a:t>
            </a:r>
            <a:r>
              <a:rPr lang="ru-RU" i="1" dirty="0"/>
              <a:t> </a:t>
            </a:r>
            <a:r>
              <a:rPr lang="ru-RU" i="1" dirty="0" err="1"/>
              <a:t>and</a:t>
            </a:r>
            <a:r>
              <a:rPr lang="ru-RU" i="1" dirty="0"/>
              <a:t> </a:t>
            </a:r>
            <a:r>
              <a:rPr lang="ru-RU" i="1" dirty="0" err="1"/>
              <a:t>Innovation</a:t>
            </a:r>
            <a:r>
              <a:rPr lang="ru-RU" i="1" dirty="0"/>
              <a:t> </a:t>
            </a:r>
            <a:r>
              <a:rPr lang="ru-RU" i="1" dirty="0" err="1"/>
              <a:t>Program</a:t>
            </a:r>
            <a:r>
              <a:rPr lang="ru-RU" i="1" dirty="0"/>
              <a:t>).</a:t>
            </a:r>
            <a:br>
              <a:rPr lang="en-US" i="1" dirty="0"/>
            </a:br>
            <a:endParaRPr lang="ru-RU" i="1" dirty="0"/>
          </a:p>
          <a:p>
            <a:r>
              <a:rPr lang="ru-RU" dirty="0"/>
              <a:t>Цель проекта – создание устойчивого комплексного практического механизма поддержки российских и Европейских МСП в области интернационализации бизнеса, развития их делового и научно - технологического сотрудничества</a:t>
            </a:r>
            <a:r>
              <a:rPr lang="en-US" dirty="0"/>
              <a:t>.</a:t>
            </a:r>
            <a:endParaRPr lang="ru-RU" dirty="0"/>
          </a:p>
          <a:p>
            <a:r>
              <a:rPr lang="ru-RU" dirty="0"/>
              <a:t>Сайт сети: www.een.ec.europa.eu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DA3206-336D-4B40-83D4-DBA8F5733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48" y="880387"/>
            <a:ext cx="2205024" cy="22142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C78D2C8-0314-4BE8-9B22-5C08BA0FEF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28" y="2840888"/>
            <a:ext cx="2153461" cy="160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49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72680" y="260648"/>
            <a:ext cx="7423745" cy="542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>
              <a:defRPr/>
            </a:pPr>
            <a:r>
              <a:rPr lang="ru-RU" sz="1700" dirty="0">
                <a:solidFill>
                  <a:prstClr val="white"/>
                </a:solidFill>
              </a:rPr>
              <a:t>РЕГИОНАЛЬНЫЕ ЯРМАРКИ В МОСКВЕ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B76C67-9016-4205-9043-54F3A9A61523}"/>
              </a:ext>
            </a:extLst>
          </p:cNvPr>
          <p:cNvSpPr txBox="1"/>
          <p:nvPr/>
        </p:nvSpPr>
        <p:spPr>
          <a:xfrm>
            <a:off x="5529064" y="5661248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            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AB4BF1-906A-4E6E-945D-43F42274C306}"/>
              </a:ext>
            </a:extLst>
          </p:cNvPr>
          <p:cNvSpPr txBox="1"/>
          <p:nvPr/>
        </p:nvSpPr>
        <p:spPr>
          <a:xfrm>
            <a:off x="200472" y="978333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Постановление Правительства Москвы от 4 мая 2011 г. № 172-ПП «Об утверждении Порядка организации ярмарок и продажи товаров (выполнения работ, оказания услуг) на них на территории города Москвы» и в целях развития торгово-экономического сотрудничества между Правительством города Москвы и регионами РФ.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A05FBD-F3AF-4BDE-B25D-E417D3A9C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042" y="1115396"/>
            <a:ext cx="4192179" cy="290308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8E401A8-103D-427E-A8F0-D4B381A367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34" y="3622838"/>
            <a:ext cx="4464496" cy="305259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EAE0591-5BF4-4F5D-B854-117A72F58C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64" y="3627437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63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72680" y="260648"/>
            <a:ext cx="7423745" cy="54288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>
              <a:defRPr/>
            </a:pPr>
            <a:r>
              <a:rPr lang="en-US" sz="1700" dirty="0">
                <a:solidFill>
                  <a:prstClr val="white"/>
                </a:solidFill>
              </a:rPr>
              <a:t>MARKET PLACE </a:t>
            </a:r>
            <a:r>
              <a:rPr lang="ru-RU" sz="1700" dirty="0">
                <a:solidFill>
                  <a:prstClr val="white"/>
                </a:solidFill>
              </a:rPr>
              <a:t>ТОВАРОВ СОЦИАЛЬНЫХ ПРЕДПРИНИМАТЕЛЕЙ 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6979C5-C8CC-443E-9FE3-FB3D46C901B7}"/>
              </a:ext>
            </a:extLst>
          </p:cNvPr>
          <p:cNvSpPr txBox="1"/>
          <p:nvPr/>
        </p:nvSpPr>
        <p:spPr>
          <a:xfrm>
            <a:off x="5025008" y="1196752"/>
            <a:ext cx="4544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F8F74"/>
                </a:solidFill>
                <a:latin typeface="Arial Nova" panose="020B0504020202020204" pitchFamily="34" charset="0"/>
              </a:rPr>
              <a:t>www.buysocial.me</a:t>
            </a:r>
            <a:endParaRPr lang="ru-RU" sz="2400" dirty="0">
              <a:solidFill>
                <a:srgbClr val="3F8F74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5BB5F0-AFCF-4A06-A3B6-8BE7AD084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12" y="980728"/>
            <a:ext cx="4223770" cy="31061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BA4375-DCE0-4787-9C42-E19D188B34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080" y="1613682"/>
            <a:ext cx="2520280" cy="35643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B76C67-9016-4205-9043-54F3A9A61523}"/>
              </a:ext>
            </a:extLst>
          </p:cNvPr>
          <p:cNvSpPr txBox="1"/>
          <p:nvPr/>
        </p:nvSpPr>
        <p:spPr>
          <a:xfrm>
            <a:off x="5529064" y="5661248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                 </a:t>
            </a:r>
            <a:r>
              <a:rPr lang="en-US" sz="2400" dirty="0"/>
              <a:t>www.fourgood.ru</a:t>
            </a:r>
            <a:endParaRPr lang="ru-RU" sz="24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9BA4B09-1650-49B8-8745-7CB48C9BFF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14" y="4491251"/>
            <a:ext cx="4237373" cy="13736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EF2466-DC22-476E-BEE6-96FD35777B26}"/>
              </a:ext>
            </a:extLst>
          </p:cNvPr>
          <p:cNvSpPr txBox="1"/>
          <p:nvPr/>
        </p:nvSpPr>
        <p:spPr>
          <a:xfrm>
            <a:off x="704528" y="6165304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 Nova" panose="020B0504020202020204" pitchFamily="34" charset="0"/>
              </a:rPr>
              <a:t>www.socialbazaar.ru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211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04664"/>
            <a:ext cx="1593009" cy="61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2520" y="1340768"/>
            <a:ext cx="8784976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+mj-lt"/>
              </a:rPr>
              <a:t>                        </a:t>
            </a:r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itchFamily="34" charset="0"/>
              </a:rPr>
              <a:t>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D13EDD-BDC5-42D1-B903-1EF81D8A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60" y="1268760"/>
            <a:ext cx="7473280" cy="3676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658025-C79E-4564-ACAA-6E9AF190541E}"/>
              </a:ext>
            </a:extLst>
          </p:cNvPr>
          <p:cNvSpPr txBox="1"/>
          <p:nvPr/>
        </p:nvSpPr>
        <p:spPr>
          <a:xfrm>
            <a:off x="1496616" y="5517232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Информационный портал для социальных предпринимателей </a:t>
            </a:r>
            <a:br>
              <a:rPr lang="ru-RU" b="1" dirty="0"/>
            </a:br>
            <a:r>
              <a:rPr lang="en-US" b="1" dirty="0"/>
              <a:t>                                    www.socialmap.community</a:t>
            </a:r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7314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0552" y="716538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16696" y="337381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ОСНОВАТЕЛИ СП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76D49D-FF9B-4C69-A193-C0C25C02997E}"/>
              </a:ext>
            </a:extLst>
          </p:cNvPr>
          <p:cNvSpPr txBox="1"/>
          <p:nvPr/>
        </p:nvSpPr>
        <p:spPr>
          <a:xfrm>
            <a:off x="2504728" y="1700808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32FEED-9C37-4426-9F3E-F92EA5737204}"/>
              </a:ext>
            </a:extLst>
          </p:cNvPr>
          <p:cNvSpPr txBox="1"/>
          <p:nvPr/>
        </p:nvSpPr>
        <p:spPr>
          <a:xfrm>
            <a:off x="2682723" y="869639"/>
            <a:ext cx="67495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Отцом </a:t>
            </a:r>
            <a:r>
              <a:rPr lang="ru-RU" b="1" dirty="0"/>
              <a:t>социального</a:t>
            </a:r>
            <a:r>
              <a:rPr lang="ru-RU" dirty="0"/>
              <a:t> </a:t>
            </a:r>
            <a:r>
              <a:rPr lang="ru-RU" b="1" dirty="0"/>
              <a:t>предпринимательства</a:t>
            </a:r>
            <a:r>
              <a:rPr lang="ru-RU" dirty="0"/>
              <a:t> считается создатель некоммерческой организации «</a:t>
            </a:r>
            <a:r>
              <a:rPr lang="ru-RU" b="1" dirty="0"/>
              <a:t>Ашока</a:t>
            </a:r>
            <a:r>
              <a:rPr lang="ru-RU" dirty="0"/>
              <a:t>: </a:t>
            </a:r>
            <a:r>
              <a:rPr lang="ru-RU" b="1" dirty="0"/>
              <a:t>новаторы для общества» </a:t>
            </a:r>
            <a:br>
              <a:rPr lang="ru-RU" dirty="0"/>
            </a:br>
            <a:r>
              <a:rPr lang="ru-RU" b="1" dirty="0" err="1"/>
              <a:t>Ashoka</a:t>
            </a:r>
            <a:r>
              <a:rPr lang="ru-RU" dirty="0"/>
              <a:t>: </a:t>
            </a:r>
            <a:r>
              <a:rPr lang="ru-RU" dirty="0" err="1"/>
              <a:t>Innovators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Public</a:t>
            </a:r>
            <a:br>
              <a:rPr lang="en-US" dirty="0"/>
            </a:br>
            <a:r>
              <a:rPr lang="en-US" dirty="0"/>
              <a:t>http://ashoka.org/</a:t>
            </a:r>
            <a:br>
              <a:rPr lang="en-US" dirty="0"/>
            </a:br>
            <a:r>
              <a:rPr lang="ru-RU" b="1" dirty="0"/>
              <a:t>Основатель: Уильям </a:t>
            </a:r>
            <a:r>
              <a:rPr lang="ru-RU" b="1" dirty="0" err="1"/>
              <a:t>Дрейтон</a:t>
            </a:r>
            <a:r>
              <a:rPr lang="ru-RU" b="1" dirty="0"/>
              <a:t> </a:t>
            </a:r>
            <a:br>
              <a:rPr lang="ru-RU" dirty="0"/>
            </a:br>
            <a:r>
              <a:rPr lang="ru-RU" dirty="0"/>
              <a:t>25 региональных центров по всему миру для отбора и поддержки социальных предпринимателей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1" dirty="0"/>
              <a:t>Мухаммад Юнус </a:t>
            </a:r>
            <a:r>
              <a:rPr lang="ru-RU" dirty="0"/>
              <a:t>– профессор экономики из Бангладеш, основатель банка «</a:t>
            </a:r>
            <a:r>
              <a:rPr lang="ru-RU" dirty="0" err="1"/>
              <a:t>Грамин</a:t>
            </a:r>
            <a:r>
              <a:rPr lang="ru-RU" dirty="0"/>
              <a:t>» (</a:t>
            </a:r>
            <a:r>
              <a:rPr lang="ru-RU" dirty="0" err="1"/>
              <a:t>Grameen</a:t>
            </a:r>
            <a:r>
              <a:rPr lang="ru-RU" dirty="0"/>
              <a:t>). </a:t>
            </a:r>
            <a:br>
              <a:rPr lang="ru-RU" dirty="0"/>
            </a:br>
            <a:r>
              <a:rPr lang="ru-RU" dirty="0"/>
              <a:t>Применил систему микрокредитования, выдавая небольшие долгосрочные займы предпринимателям, у которых слишком мало собственных средств, чтобы получить традиционный банковский кредит. </a:t>
            </a:r>
            <a:br>
              <a:rPr lang="ru-RU" dirty="0"/>
            </a:br>
            <a:r>
              <a:rPr lang="ru-RU" dirty="0"/>
              <a:t>В 2006 г. Юнусу и его банку присуждена </a:t>
            </a:r>
            <a:r>
              <a:rPr lang="ru-RU" b="1" dirty="0"/>
              <a:t>Нобелевская премия мира </a:t>
            </a:r>
            <a:r>
              <a:rPr lang="ru-RU" dirty="0"/>
              <a:t>«за попытки инициировать экономическое и социальное развитие снизу». </a:t>
            </a:r>
            <a:br>
              <a:rPr lang="ru-RU" dirty="0"/>
            </a:b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EB7E1E-EE9A-4553-8038-9822CCD5F4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30" y="1052736"/>
            <a:ext cx="1762171" cy="19039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3347330-EA2E-4AC3-A8B6-66712AF490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82" y="3833496"/>
            <a:ext cx="1957596" cy="23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1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04664"/>
            <a:ext cx="1593009" cy="61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2520" y="1340768"/>
            <a:ext cx="8784976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+mj-lt"/>
              </a:rPr>
              <a:t>                        </a:t>
            </a:r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itchFamily="34" charset="0"/>
              </a:rPr>
              <a:t>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658025-C79E-4564-ACAA-6E9AF190541E}"/>
              </a:ext>
            </a:extLst>
          </p:cNvPr>
          <p:cNvSpPr txBox="1"/>
          <p:nvPr/>
        </p:nvSpPr>
        <p:spPr>
          <a:xfrm>
            <a:off x="1496616" y="5517232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Форум социальных предпринимателей Северо-Кавказского Федерального Округа</a:t>
            </a:r>
            <a:br>
              <a:rPr lang="en-US" b="1" dirty="0"/>
            </a:br>
            <a:r>
              <a:rPr lang="en-US" b="1" dirty="0">
                <a:hlinkClick r:id="rId3"/>
              </a:rPr>
              <a:t>www.forumse.socialmap</a:t>
            </a:r>
            <a:r>
              <a:rPr lang="en-US" b="1">
                <a:hlinkClick r:id="rId3"/>
              </a:rPr>
              <a:t>.community</a:t>
            </a:r>
            <a:br>
              <a:rPr lang="en-US" b="1"/>
            </a:br>
            <a:r>
              <a:rPr lang="en-US" b="1"/>
              <a:t>8(8782) 282 – 533 </a:t>
            </a: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508888-DCD6-4DFE-B284-D5CF30953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20" y="1412776"/>
            <a:ext cx="8193360" cy="384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31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04664"/>
            <a:ext cx="1593009" cy="61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2520" y="1340768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+mj-lt"/>
              </a:rPr>
              <a:t>                        ПОЛЕЗНЫЕ РЕСУРСЫ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en-US" b="1" dirty="0">
                <a:latin typeface="+mj-lt"/>
              </a:rPr>
            </a:b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Calibri Light" pitchFamily="34" charset="0"/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www.nb-fund.ru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«Наше будущее»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www.impulsdobra.ru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Ежегодная премия «Импульс добра»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www.lab-sp.ru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Лаборатория социального предпринимательства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www.sp-sert.ru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Сертификация социальных предприятий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konkurs.nb-fund.ru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Всероссийский конкурс проектов «Социальный предприниматель»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invest.nb-fund.ru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Конкурс «Прямые инвестиции в социальное предпринимательство»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www.rus-sp.ru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«Больше, чем покупка!»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www.nb-forum.ru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Информационно-аналитический портал «Новый бизнес: социальное предпринимательство»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www.soindex.ru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 СП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www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pokolenie2025.com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«Поколение 2025»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www.socialstairs.ru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Карта социальных возможностей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www.socialmap.community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социального предпринимательства в РФ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www.forumse.socialmap.community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 социальных предпринимателей Северо-Кавказского Федерального Округа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itchFamily="34" charset="0"/>
              </a:rPr>
              <a:t>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06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16696" y="337381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АССАМБЛЕЯ ООН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76D49D-FF9B-4C69-A193-C0C25C02997E}"/>
              </a:ext>
            </a:extLst>
          </p:cNvPr>
          <p:cNvSpPr txBox="1"/>
          <p:nvPr/>
        </p:nvSpPr>
        <p:spPr>
          <a:xfrm>
            <a:off x="2504728" y="1700808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32FEED-9C37-4426-9F3E-F92EA5737204}"/>
              </a:ext>
            </a:extLst>
          </p:cNvPr>
          <p:cNvSpPr txBox="1"/>
          <p:nvPr/>
        </p:nvSpPr>
        <p:spPr>
          <a:xfrm>
            <a:off x="3944888" y="1844824"/>
            <a:ext cx="548739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i="1" dirty="0">
                <a:solidFill>
                  <a:srgbClr val="5C0000"/>
                </a:solidFill>
              </a:rPr>
              <a:t>Каждый человек, как член общества, имеет право на социальное обеспечение и на осуществление необходимых для поддержания его достоинства и для свободного развития его личности прав в экономической, социальной и культурной областях через посредство национальных усилий и международного сотрудничества и в соответствии со структурой и ресурсами каждого государства». </a:t>
            </a:r>
            <a:br>
              <a:rPr lang="en-US" i="1" dirty="0">
                <a:solidFill>
                  <a:srgbClr val="5C0000"/>
                </a:solidFill>
              </a:rPr>
            </a:br>
            <a:endParaRPr lang="ru-RU" i="1" dirty="0">
              <a:solidFill>
                <a:srgbClr val="5C0000"/>
              </a:solidFill>
            </a:endParaRPr>
          </a:p>
          <a:p>
            <a:r>
              <a:rPr lang="ru-RU" i="1" dirty="0">
                <a:solidFill>
                  <a:srgbClr val="5C0000"/>
                </a:solidFill>
              </a:rPr>
              <a:t>22 статья. </a:t>
            </a:r>
            <a:r>
              <a:rPr lang="ru-RU" b="1" i="1" dirty="0">
                <a:solidFill>
                  <a:srgbClr val="5C0000"/>
                </a:solidFill>
              </a:rPr>
              <a:t>Всеобщая декларация прав человека</a:t>
            </a:r>
            <a:br>
              <a:rPr lang="ru-RU" i="1" dirty="0">
                <a:solidFill>
                  <a:srgbClr val="5C0000"/>
                </a:solidFill>
              </a:rPr>
            </a:br>
            <a:r>
              <a:rPr lang="ru-RU" i="1" dirty="0">
                <a:solidFill>
                  <a:srgbClr val="5C0000"/>
                </a:solidFill>
              </a:rPr>
              <a:t>Принята и провозглашена резолюцией 217 А (III) Генеральной Ассамблеи ООН</a:t>
            </a:r>
            <a:br>
              <a:rPr lang="ru-RU" i="1" dirty="0">
                <a:solidFill>
                  <a:srgbClr val="5C0000"/>
                </a:solidFill>
              </a:rPr>
            </a:br>
            <a:r>
              <a:rPr lang="ru-RU" i="1" dirty="0">
                <a:solidFill>
                  <a:srgbClr val="5C0000"/>
                </a:solidFill>
              </a:rPr>
              <a:t>от 10 декабря 1948 года. </a:t>
            </a: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900F866-1B5C-43D3-81AF-6722C6A6A1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2" y="1711694"/>
            <a:ext cx="2794620" cy="279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293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16696" y="337381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АССАМБЛЕЯ ООН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DB3ABD-A74B-46DF-95D0-FD2C4ECA0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8" y="963979"/>
            <a:ext cx="8318440" cy="559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22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ЗАКОНОДАТЕЛЬНОЕ РЕГУЛИРОВАНИЕ СП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490D52-5357-4040-B38A-106EA11F70B2}"/>
              </a:ext>
            </a:extLst>
          </p:cNvPr>
          <p:cNvSpPr txBox="1"/>
          <p:nvPr/>
        </p:nvSpPr>
        <p:spPr>
          <a:xfrm>
            <a:off x="560512" y="1287244"/>
            <a:ext cx="869645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Законодательный статус «СОЦИАЛЬНОЕ ПРЕДПРИНИМАТЕЛЬСТВО»  в РФ</a:t>
            </a:r>
            <a:br>
              <a:rPr lang="ru-RU" b="1" dirty="0"/>
            </a:br>
            <a:r>
              <a:rPr lang="ru-RU" sz="2400" b="1" u="sng" dirty="0">
                <a:solidFill>
                  <a:srgbClr val="FF0000"/>
                </a:solidFill>
              </a:rPr>
              <a:t>не закреплен </a:t>
            </a: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Правовые формы организации </a:t>
            </a:r>
            <a:br>
              <a:rPr lang="ru-RU" b="1" dirty="0"/>
            </a:br>
            <a:br>
              <a:rPr lang="ru-RU" b="1" dirty="0"/>
            </a:br>
            <a:r>
              <a:rPr lang="ru-RU" b="1" dirty="0"/>
              <a:t>Коммерческие                                                                             Некоммерческие </a:t>
            </a:r>
            <a:br>
              <a:rPr lang="ru-RU" b="1" dirty="0"/>
            </a:br>
            <a:r>
              <a:rPr lang="ru-RU" b="1" dirty="0"/>
              <a:t>организации                                                                                     организации</a:t>
            </a: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ФЗ-209                                                                                           ФЗ- 7  </a:t>
            </a:r>
            <a:br>
              <a:rPr lang="ru-RU" b="1" dirty="0"/>
            </a:br>
            <a:br>
              <a:rPr lang="ru-RU" b="1" dirty="0"/>
            </a:br>
            <a:r>
              <a:rPr lang="ru-RU" b="1" dirty="0"/>
              <a:t>«О развитии малого и среднего                                 «О некоммерческих организациях»</a:t>
            </a:r>
          </a:p>
          <a:p>
            <a:r>
              <a:rPr lang="ru-RU" b="1" dirty="0"/>
              <a:t>     предпринимательства в </a:t>
            </a:r>
            <a:br>
              <a:rPr lang="ru-RU" b="1" dirty="0"/>
            </a:br>
            <a:r>
              <a:rPr lang="en-US" b="1" dirty="0"/>
              <a:t> </a:t>
            </a:r>
            <a:r>
              <a:rPr lang="ru-RU" b="1" dirty="0"/>
              <a:t>    Российской Федерации»</a:t>
            </a:r>
            <a:br>
              <a:rPr lang="ru-RU" b="1" dirty="0"/>
            </a:b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3270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СФЕРЫ ЭКОНОМИКИ СП </a:t>
            </a:r>
          </a:p>
        </p:txBody>
      </p:sp>
      <p:pic>
        <p:nvPicPr>
          <p:cNvPr id="8" name="Picture 2" descr="P:\БП\PR деятельность\2016\Дизайнер (веселова)\презентации\о фонде\схема.jpg">
            <a:extLst>
              <a:ext uri="{FF2B5EF4-FFF2-40B4-BE49-F238E27FC236}">
                <a16:creationId xmlns:a16="http://schemas.microsoft.com/office/drawing/2014/main" id="{B9AB7C3D-FF09-4B42-9A05-98382525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08" y="1120015"/>
            <a:ext cx="8856984" cy="488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819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ПРИЗНАКИ СП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EC60C5-D930-4CE4-A277-C9EE4C382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1136758"/>
            <a:ext cx="929968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01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e_nv\Desktop\Logo-fond_no_backgra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6652"/>
            <a:ext cx="1244836" cy="4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5DC80-0BD5-485E-A2E4-A1FCEF0C5E6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Прямоугольник 27"/>
          <p:cNvSpPr>
            <a:spLocks noChangeArrowheads="1"/>
          </p:cNvSpPr>
          <p:nvPr/>
        </p:nvSpPr>
        <p:spPr bwMode="auto">
          <a:xfrm>
            <a:off x="288991" y="2725305"/>
            <a:ext cx="653621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br>
              <a:rPr lang="ru-RU" sz="1400" i="1" dirty="0"/>
            </a:br>
            <a:br>
              <a:rPr lang="ru-RU" sz="1400" i="1" dirty="0"/>
            </a:br>
            <a:endParaRPr lang="ru-RU" sz="1400" dirty="0">
              <a:solidFill>
                <a:srgbClr val="3F8F74"/>
              </a:solidFill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5AACF-CA6A-404B-B3E5-40BAEC30691D}"/>
              </a:ext>
            </a:extLst>
          </p:cNvPr>
          <p:cNvSpPr txBox="1"/>
          <p:nvPr/>
        </p:nvSpPr>
        <p:spPr>
          <a:xfrm>
            <a:off x="925632" y="1287244"/>
            <a:ext cx="869645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C2D41-8421-41E1-A904-81BBAFC64DE2}"/>
              </a:ext>
            </a:extLst>
          </p:cNvPr>
          <p:cNvSpPr txBox="1"/>
          <p:nvPr/>
        </p:nvSpPr>
        <p:spPr>
          <a:xfrm>
            <a:off x="2288704" y="398875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ГРАНТОВАЯ ПОДДЕРЖКА НКО : </a:t>
            </a:r>
            <a:r>
              <a:rPr lang="en-US" b="1" dirty="0">
                <a:solidFill>
                  <a:schemeClr val="bg1"/>
                </a:solidFill>
              </a:rPr>
              <a:t>https://</a:t>
            </a:r>
            <a:r>
              <a:rPr lang="ru-RU" b="1" dirty="0" err="1">
                <a:solidFill>
                  <a:schemeClr val="bg1"/>
                </a:solidFill>
              </a:rPr>
              <a:t>президентскиегранты.рф</a:t>
            </a:r>
            <a:r>
              <a:rPr lang="ru-RU" b="1" dirty="0">
                <a:solidFill>
                  <a:schemeClr val="bg1"/>
                </a:solidFill>
              </a:rPr>
              <a:t>/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99D41F-A4CE-4467-8007-76073AA1D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77" y="1091712"/>
            <a:ext cx="9037692" cy="49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84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2902</TotalTime>
  <Words>493</Words>
  <Application>Microsoft Office PowerPoint</Application>
  <PresentationFormat>Лист A4 (210x297 мм)</PresentationFormat>
  <Paragraphs>219</Paragraphs>
  <Slides>31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Arial Nova</vt:lpstr>
      <vt:lpstr>Calibri</vt:lpstr>
      <vt:lpstr>Calibri Light</vt:lpstr>
      <vt:lpstr>Times New Roman</vt:lpstr>
      <vt:lpstr>Тема Office</vt:lpstr>
      <vt:lpstr>1_Тема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Шебанова</dc:creator>
  <cp:lastModifiedBy>Диана Гуц</cp:lastModifiedBy>
  <cp:revision>269</cp:revision>
  <cp:lastPrinted>2016-10-26T12:36:59Z</cp:lastPrinted>
  <dcterms:created xsi:type="dcterms:W3CDTF">2015-05-29T07:10:53Z</dcterms:created>
  <dcterms:modified xsi:type="dcterms:W3CDTF">2018-07-21T06:52:11Z</dcterms:modified>
</cp:coreProperties>
</file>